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9"/>
  </p:notesMasterIdLst>
  <p:sldIdLst>
    <p:sldId id="256" r:id="rId2"/>
    <p:sldId id="280" r:id="rId3"/>
    <p:sldId id="278" r:id="rId4"/>
    <p:sldId id="279" r:id="rId5"/>
    <p:sldId id="257" r:id="rId6"/>
    <p:sldId id="258" r:id="rId7"/>
    <p:sldId id="259" r:id="rId8"/>
    <p:sldId id="262" r:id="rId9"/>
    <p:sldId id="263" r:id="rId10"/>
    <p:sldId id="281" r:id="rId11"/>
    <p:sldId id="282" r:id="rId12"/>
    <p:sldId id="264" r:id="rId13"/>
    <p:sldId id="276" r:id="rId14"/>
    <p:sldId id="283" r:id="rId15"/>
    <p:sldId id="284" r:id="rId16"/>
    <p:sldId id="286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6129" autoAdjust="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7AFE5-BDB1-4EDB-9CC2-1FFB9DC0B614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793C4-E7C2-416E-9BFB-64E2D342A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38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6DF3D2-43BD-4BB4-8736-718F2020C633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CDBFE4-969E-4A17-8111-D74260DC3F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46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F3D2-43BD-4BB4-8736-718F2020C633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FE4-969E-4A17-8111-D74260DC3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3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F3D2-43BD-4BB4-8736-718F2020C633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FE4-969E-4A17-8111-D74260DC3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40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F3D2-43BD-4BB4-8736-718F2020C633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FE4-969E-4A17-8111-D74260DC3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48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B6DF3D2-43BD-4BB4-8736-718F2020C633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ECDBFE4-969E-4A17-8111-D74260DC3F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40686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F3D2-43BD-4BB4-8736-718F2020C633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FE4-969E-4A17-8111-D74260DC3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8074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F3D2-43BD-4BB4-8736-718F2020C633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FE4-969E-4A17-8111-D74260DC3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9592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F3D2-43BD-4BB4-8736-718F2020C633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FE4-969E-4A17-8111-D74260DC3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94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F3D2-43BD-4BB4-8736-718F2020C633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FE4-969E-4A17-8111-D74260DC3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8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2B6DF3D2-43BD-4BB4-8736-718F2020C633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4ECDBFE4-969E-4A17-8111-D74260DC3F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46338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2B6DF3D2-43BD-4BB4-8736-718F2020C633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4ECDBFE4-969E-4A17-8111-D74260DC3F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530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B6DF3D2-43BD-4BB4-8736-718F2020C633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ECDBFE4-969E-4A17-8111-D74260DC3F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232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988840"/>
            <a:ext cx="5540152" cy="262184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Тема:   "Нетрадиционные техники  рисования в ДОУ</a:t>
            </a:r>
            <a:br>
              <a:rPr lang="ru-RU" sz="2800" b="1" dirty="0">
                <a:latin typeface="Comic Sans MS" panose="030F0702030302020204" pitchFamily="66" charset="0"/>
              </a:rPr>
            </a:br>
            <a:r>
              <a:rPr lang="ru-RU" sz="2800" b="1" dirty="0">
                <a:latin typeface="Comic Sans MS" panose="030F0702030302020204" pitchFamily="66" charset="0"/>
              </a:rPr>
              <a:t> и их роль  в развитии детей  дошкольного возраста".</a:t>
            </a:r>
          </a:p>
        </p:txBody>
      </p:sp>
    </p:spTree>
    <p:extLst>
      <p:ext uri="{BB962C8B-B14F-4D97-AF65-F5344CB8AC3E}">
        <p14:creationId xmlns:p14="http://schemas.microsoft.com/office/powerpoint/2010/main" val="416672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836713"/>
            <a:ext cx="5652120" cy="5184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Детей среднего дошкольного возраста можно знакомить с более сложными техниками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:</a:t>
            </a:r>
          </a:p>
          <a:p>
            <a:pPr marL="109728" indent="0">
              <a:buNone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  <a:p>
            <a:pPr lvl="0">
              <a:lnSpc>
                <a:spcPct val="150000"/>
              </a:lnSpc>
            </a:pPr>
            <a:r>
              <a:rPr lang="ru-RU" b="1" dirty="0">
                <a:latin typeface="Comic Sans MS" panose="030F0702030302020204" pitchFamily="66" charset="0"/>
              </a:rPr>
              <a:t>тычок жесткой полусухой кистью. </a:t>
            </a:r>
            <a:endParaRPr lang="ru-RU" dirty="0">
              <a:latin typeface="Comic Sans MS" panose="030F0702030302020204" pitchFamily="66" charset="0"/>
            </a:endParaRPr>
          </a:p>
          <a:p>
            <a:pPr lvl="0">
              <a:lnSpc>
                <a:spcPct val="150000"/>
              </a:lnSpc>
            </a:pPr>
            <a:r>
              <a:rPr lang="ru-RU" b="1" dirty="0">
                <a:latin typeface="Comic Sans MS" panose="030F0702030302020204" pitchFamily="66" charset="0"/>
              </a:rPr>
              <a:t>печать поролоном; </a:t>
            </a:r>
            <a:endParaRPr lang="ru-RU" dirty="0">
              <a:latin typeface="Comic Sans MS" panose="030F0702030302020204" pitchFamily="66" charset="0"/>
            </a:endParaRPr>
          </a:p>
          <a:p>
            <a:pPr lvl="0">
              <a:lnSpc>
                <a:spcPct val="150000"/>
              </a:lnSpc>
            </a:pPr>
            <a:r>
              <a:rPr lang="ru-RU" b="1" dirty="0">
                <a:latin typeface="Comic Sans MS" panose="030F0702030302020204" pitchFamily="66" charset="0"/>
              </a:rPr>
              <a:t>печать пробками; </a:t>
            </a:r>
            <a:endParaRPr lang="ru-RU" dirty="0">
              <a:latin typeface="Comic Sans MS" panose="030F0702030302020204" pitchFamily="66" charset="0"/>
            </a:endParaRPr>
          </a:p>
          <a:p>
            <a:pPr lvl="0">
              <a:lnSpc>
                <a:spcPct val="150000"/>
              </a:lnSpc>
            </a:pPr>
            <a:r>
              <a:rPr lang="ru-RU" b="1" dirty="0">
                <a:latin typeface="Comic Sans MS" panose="030F0702030302020204" pitchFamily="66" charset="0"/>
              </a:rPr>
              <a:t>восковые мелки + акварель; </a:t>
            </a:r>
            <a:endParaRPr lang="ru-RU" dirty="0">
              <a:latin typeface="Comic Sans MS" panose="030F0702030302020204" pitchFamily="66" charset="0"/>
            </a:endParaRPr>
          </a:p>
          <a:p>
            <a:pPr lvl="0">
              <a:lnSpc>
                <a:spcPct val="150000"/>
              </a:lnSpc>
            </a:pPr>
            <a:r>
              <a:rPr lang="ru-RU" b="1" dirty="0">
                <a:latin typeface="Comic Sans MS" panose="030F0702030302020204" pitchFamily="66" charset="0"/>
              </a:rPr>
              <a:t>свеча + акварель; </a:t>
            </a:r>
            <a:endParaRPr lang="ru-RU" dirty="0">
              <a:latin typeface="Comic Sans MS" panose="030F0702030302020204" pitchFamily="66" charset="0"/>
            </a:endParaRPr>
          </a:p>
          <a:p>
            <a:pPr lvl="0">
              <a:lnSpc>
                <a:spcPct val="150000"/>
              </a:lnSpc>
            </a:pPr>
            <a:r>
              <a:rPr lang="ru-RU" b="1" dirty="0">
                <a:latin typeface="Comic Sans MS" panose="030F0702030302020204" pitchFamily="66" charset="0"/>
              </a:rPr>
              <a:t>отпечатки листьев; </a:t>
            </a:r>
            <a:endParaRPr lang="ru-RU" dirty="0">
              <a:latin typeface="Comic Sans MS" panose="030F0702030302020204" pitchFamily="66" charset="0"/>
            </a:endParaRPr>
          </a:p>
          <a:p>
            <a:pPr lvl="0">
              <a:lnSpc>
                <a:spcPct val="150000"/>
              </a:lnSpc>
            </a:pPr>
            <a:r>
              <a:rPr lang="ru-RU" b="1" dirty="0">
                <a:latin typeface="Comic Sans MS" panose="030F0702030302020204" pitchFamily="66" charset="0"/>
              </a:rPr>
              <a:t>рисунки из ладошки; </a:t>
            </a:r>
            <a:endParaRPr lang="ru-RU" dirty="0">
              <a:latin typeface="Comic Sans MS" panose="030F0702030302020204" pitchFamily="66" charset="0"/>
            </a:endParaRPr>
          </a:p>
          <a:p>
            <a:pPr lvl="0">
              <a:lnSpc>
                <a:spcPct val="150000"/>
              </a:lnSpc>
            </a:pPr>
            <a:r>
              <a:rPr lang="ru-RU" b="1" dirty="0">
                <a:latin typeface="Comic Sans MS" panose="030F0702030302020204" pitchFamily="66" charset="0"/>
              </a:rPr>
              <a:t>рисование ватными палочками; </a:t>
            </a:r>
            <a:endParaRPr lang="ru-RU" dirty="0">
              <a:latin typeface="Comic Sans MS" panose="030F0702030302020204" pitchFamily="66" charset="0"/>
            </a:endParaRPr>
          </a:p>
          <a:p>
            <a:pPr lvl="0">
              <a:lnSpc>
                <a:spcPct val="150000"/>
              </a:lnSpc>
            </a:pPr>
            <a:r>
              <a:rPr lang="ru-RU" b="1" dirty="0">
                <a:latin typeface="Comic Sans MS" panose="030F0702030302020204" pitchFamily="66" charset="0"/>
              </a:rPr>
              <a:t>волшебные веревочки. </a:t>
            </a:r>
            <a:endParaRPr lang="ru-RU" dirty="0">
              <a:latin typeface="Comic Sans MS" panose="030F0702030302020204" pitchFamily="66" charset="0"/>
            </a:endParaRPr>
          </a:p>
          <a:p>
            <a:pPr marL="109728" indent="0">
              <a:buNone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198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 txBox="1">
            <a:spLocks/>
          </p:cNvSpPr>
          <p:nvPr/>
        </p:nvSpPr>
        <p:spPr>
          <a:xfrm>
            <a:off x="971600" y="404664"/>
            <a:ext cx="75095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Arial" panose="020B0604020202020204" pitchFamily="34" charset="0"/>
              <a:buNone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 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 в старшем дошкольном возрасте дети могу освоить еще более трудные методы и техники: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рисование песком; </a:t>
            </a:r>
            <a:endParaRPr lang="ru-RU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рисование мыльными пузырями; </a:t>
            </a:r>
            <a:endParaRPr lang="ru-RU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рисование мятой бумагой; </a:t>
            </a:r>
            <a:endParaRPr lang="ru-RU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ru-RU" sz="2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кляксография</a:t>
            </a:r>
            <a:r>
              <a:rPr lang="ru-RU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с трубочкой; </a:t>
            </a:r>
            <a:endParaRPr lang="ru-RU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монотипия пейзажная; </a:t>
            </a:r>
            <a:endParaRPr lang="ru-RU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печать по трафарету; </a:t>
            </a:r>
            <a:endParaRPr lang="ru-RU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монотипия предметная; </a:t>
            </a:r>
            <a:endParaRPr lang="ru-RU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ru-RU" sz="2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кляксография</a:t>
            </a:r>
            <a:r>
              <a:rPr lang="ru-RU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обычная; </a:t>
            </a:r>
            <a:endParaRPr lang="ru-RU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ru-RU" sz="2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пластилинография</a:t>
            </a:r>
            <a:r>
              <a:rPr lang="ru-RU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ru-RU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9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88640"/>
            <a:ext cx="7653536" cy="6336704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Могут быть использованы 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следующие </a:t>
            </a:r>
            <a:r>
              <a:rPr lang="ru-RU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средства: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  - совместная деятельность воспитателя с детьми,</a:t>
            </a:r>
            <a:b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  - самостоятельная деятельность детей.</a:t>
            </a:r>
            <a:b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Применяться 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такие </a:t>
            </a:r>
            <a:r>
              <a:rPr lang="ru-RU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методы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: информационный словесный, практический.</a:t>
            </a:r>
            <a:b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Информационный метод включает следующий прием:</a:t>
            </a:r>
            <a:b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    - рассматривание</a:t>
            </a:r>
            <a:b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    - наблюдение</a:t>
            </a:r>
            <a:b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    - экскурсия</a:t>
            </a:r>
            <a:b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    - образец воспитателя</a:t>
            </a:r>
            <a:b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    - показ воспитателя</a:t>
            </a:r>
            <a:b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Словесный метод включает в себя</a:t>
            </a:r>
            <a:b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    - беседу</a:t>
            </a:r>
            <a:b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    - рассказ</a:t>
            </a:r>
            <a:b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    - использование образцов педагога</a:t>
            </a:r>
            <a:b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    - художественное слово</a:t>
            </a:r>
            <a:b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Практический метод – это метод направленный на закрепление знаний и навыков детей. Это метод упражнений, доводящих навык до автоматизма, он включает в себя прием повтора работы на черновиках, выполнение формообразующих движений рукой.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9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332656"/>
            <a:ext cx="7704856" cy="5976664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П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роведение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занятий с использованием нетрадиционных техник способствует:</a:t>
            </a:r>
          </a:p>
          <a:p>
            <a:pPr marL="109728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-Снятию 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детских страхов;  </a:t>
            </a:r>
            <a:endParaRPr lang="ru-RU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09728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Развивает уверенность в своих силах; -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09728" indent="0">
              <a:buNone/>
            </a:pP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Развивает пространственное мышление;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09728" indent="0">
              <a:buNone/>
            </a:pP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Учит 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детей свободно выражать свой замысел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09728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Побуждает 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детей к творческим поискам и решениям;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09728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Учит 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детей работать с разнообразным материалом; 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09728" indent="0">
              <a:buNone/>
            </a:pP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Развивает чувство композиции, ритма,  колорита,  </a:t>
            </a:r>
            <a:r>
              <a:rPr lang="ru-RU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цветовосприятия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;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09728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чувство 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фактурности и объёмности;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09728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Развивает 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мелкую моторику рук;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09728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Развивает 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творческие способности, воображение и  полёт фантазии;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09728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Во 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время работы дети получают эстетическое удовольствие.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6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620688"/>
            <a:ext cx="69847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Каждая </a:t>
            </a:r>
            <a:r>
              <a:rPr lang="ru-RU" sz="2400" dirty="0">
                <a:latin typeface="Comic Sans MS" panose="030F0702030302020204" pitchFamily="66" charset="0"/>
              </a:rPr>
              <a:t>из техник – это маленькая игра. Их использование позволяет детям чувствовать себя </a:t>
            </a:r>
            <a:r>
              <a:rPr lang="ru-RU" sz="2400" dirty="0" err="1">
                <a:latin typeface="Comic Sans MS" panose="030F0702030302020204" pitchFamily="66" charset="0"/>
              </a:rPr>
              <a:t>раскованнее,смелее</a:t>
            </a:r>
            <a:r>
              <a:rPr lang="ru-RU" sz="2400" dirty="0">
                <a:latin typeface="Comic Sans MS" panose="030F0702030302020204" pitchFamily="66" charset="0"/>
              </a:rPr>
              <a:t>. В каждом из нас живёт художник и мы даже об этом не знаем</a:t>
            </a:r>
            <a:r>
              <a:rPr lang="ru-RU" sz="2400" dirty="0" smtClean="0">
                <a:latin typeface="Comic Sans MS" panose="030F0702030302020204" pitchFamily="66" charset="0"/>
              </a:rPr>
              <a:t>. Многие </a:t>
            </a:r>
            <a:r>
              <a:rPr lang="ru-RU" sz="2400" dirty="0">
                <a:latin typeface="Comic Sans MS" panose="030F0702030302020204" pitchFamily="66" charset="0"/>
              </a:rPr>
              <a:t>действительно «закапывают» свой талант в землю, не в состоянии раскрыть себя сами .Так и ходят «Нераскрытые таланты» по улицам .Просто никто не обратил внимание на задатки и способности ещё в детстве</a:t>
            </a:r>
            <a:r>
              <a:rPr lang="ru-RU" sz="2400" dirty="0" smtClean="0">
                <a:latin typeface="Comic Sans MS" panose="030F0702030302020204" pitchFamily="66" charset="0"/>
              </a:rPr>
              <a:t>. Нужно </a:t>
            </a:r>
            <a:r>
              <a:rPr lang="ru-RU" sz="2400" dirty="0">
                <a:latin typeface="Comic Sans MS" panose="030F0702030302020204" pitchFamily="66" charset="0"/>
              </a:rPr>
              <a:t>запомнить простое правило- бездарных детей нет ,есть нераскрытые дети</a:t>
            </a:r>
            <a:r>
              <a:rPr lang="ru-RU" sz="2400" dirty="0" smtClean="0">
                <a:latin typeface="Comic Sans MS" panose="030F0702030302020204" pitchFamily="66" charset="0"/>
              </a:rPr>
              <a:t>. А </a:t>
            </a:r>
            <a:r>
              <a:rPr lang="ru-RU" sz="2400" dirty="0">
                <a:latin typeface="Comic Sans MS" panose="030F0702030302020204" pitchFamily="66" charset="0"/>
              </a:rPr>
              <a:t>помочь раскрыть таланты должны мы, взрослые!</a:t>
            </a:r>
          </a:p>
        </p:txBody>
      </p:sp>
    </p:spTree>
    <p:extLst>
      <p:ext uri="{BB962C8B-B14F-4D97-AF65-F5344CB8AC3E}">
        <p14:creationId xmlns:p14="http://schemas.microsoft.com/office/powerpoint/2010/main" val="62165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03535"/>
            <a:ext cx="6768752" cy="5076565"/>
          </a:xfrm>
        </p:spPr>
      </p:pic>
    </p:spTree>
    <p:extLst>
      <p:ext uri="{BB962C8B-B14F-4D97-AF65-F5344CB8AC3E}">
        <p14:creationId xmlns:p14="http://schemas.microsoft.com/office/powerpoint/2010/main" val="3027089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Comic Sans MS" panose="030F0702030302020204" pitchFamily="66" charset="0"/>
              </a:rPr>
              <a:t>Рисование капустным листом и штампами из картофеля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1373"/>
            <a:ext cx="3814463" cy="2860848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1088"/>
            <a:ext cx="3785054" cy="28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57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1"/>
            <a:ext cx="7456884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Comic Sans MS" panose="030F0702030302020204" pitchFamily="66" charset="0"/>
              </a:rPr>
              <a:t>Рисование капустным листом и штампами из картофеля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02" y="1721904"/>
            <a:ext cx="6848127" cy="5136096"/>
          </a:xfrm>
        </p:spPr>
      </p:pic>
    </p:spTree>
    <p:extLst>
      <p:ext uri="{BB962C8B-B14F-4D97-AF65-F5344CB8AC3E}">
        <p14:creationId xmlns:p14="http://schemas.microsoft.com/office/powerpoint/2010/main" val="158150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19672" y="1628801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latin typeface="Comic Sans MS" panose="030F0702030302020204" pitchFamily="66" charset="0"/>
              </a:rPr>
              <a:t>«Чем больше мастерства в детской руке, тем умнее ребёнок». </a:t>
            </a:r>
            <a:endParaRPr lang="ru-RU" sz="4800" dirty="0" smtClean="0">
              <a:latin typeface="Comic Sans MS" panose="030F0702030302020204" pitchFamily="66" charset="0"/>
            </a:endParaRPr>
          </a:p>
          <a:p>
            <a:endParaRPr lang="ru-RU" sz="4800" dirty="0">
              <a:latin typeface="Comic Sans MS" panose="030F0702030302020204" pitchFamily="66" charset="0"/>
            </a:endParaRPr>
          </a:p>
          <a:p>
            <a:r>
              <a:rPr lang="ru-RU" sz="4800" dirty="0" err="1" smtClean="0">
                <a:latin typeface="Comic Sans MS" panose="030F0702030302020204" pitchFamily="66" charset="0"/>
              </a:rPr>
              <a:t>В.А.Сухомлинский</a:t>
            </a:r>
            <a:r>
              <a:rPr lang="ru-RU" sz="4800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064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332656"/>
            <a:ext cx="7776864" cy="619268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Как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вы думаете, что может обозначать слово нетрадиционно?</a:t>
            </a:r>
          </a:p>
          <a:p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Ответы: Нетрадиционно - Не основываясь на традиции. Происходя не в силу установившейся традиции, устраиваясь не по заведенному обычаю. Отличаясь оригинальностью. Не придерживаясь традиций.</a:t>
            </a:r>
          </a:p>
          <a:p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Синонимы: индивидуально, на новый лад, неординарно, неповторимо, нестандартно, нетривиально, оригинально, по-новому, по-своему, самобытно, самостоятельно, своеобразно, своеобычно.</a:t>
            </a:r>
          </a:p>
          <a:p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Что подразумевается под словосочетанием «нетрадиционное рисование»?</a:t>
            </a:r>
          </a:p>
          <a:p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Ответы: Нетрадиционное рисование – Искусство изображать не основываясь на традиции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943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548680"/>
            <a:ext cx="7777758" cy="561662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Дети </a:t>
            </a:r>
            <a:r>
              <a:rPr lang="ru-RU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с самого раннего возраста пытаются отразить свои впечатления об окружающем мире в своём изобразительном творчестве.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Рисование </a:t>
            </a:r>
            <a:r>
              <a:rPr lang="ru-RU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нетрадиционными способами, увлекательная, завораживающая деятельность, которая удивляет и восхищает детей. Важную роль в развитии ребёнка играет развивающая среда. Поэтому при организации предметно - развивающей среды </a:t>
            </a:r>
            <a:r>
              <a:rPr lang="ru-RU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необходимо учитывать, </a:t>
            </a:r>
            <a:r>
              <a:rPr lang="ru-RU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чтобы содержание носило развивающий характер, и было направлено на развитие творчества каждого ребёнка в соответствии с его индивидуальными возможностями, доступной и соответствующей возрастным особенностям детей. Сколько дома ненужных интересных вещей (зубная щётка, расчески, поролон, пробки, пенопласт, катушка ниток, свечи </a:t>
            </a:r>
            <a:r>
              <a:rPr lang="ru-RU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и.т.д</a:t>
            </a:r>
            <a:r>
              <a:rPr lang="ru-RU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). Вышли погулять, присмотритесь, а сколько тут интересного: палочки, шишки, листочки, камушки, семена растений, пух одуванчика, чертополоха, тополя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ru-RU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69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52928" cy="5328592"/>
          </a:xfrm>
        </p:spPr>
        <p:txBody>
          <a:bodyPr>
            <a:no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effectLst/>
              </a:rPr>
              <a:t>	</a:t>
            </a:r>
            <a:r>
              <a:rPr lang="ru-RU" sz="1800" b="1" dirty="0">
                <a:latin typeface="Comic Sans MS" panose="030F0702030302020204" pitchFamily="66" charset="0"/>
              </a:rPr>
              <a:t>Нетрадиционное рисование – это: *познавательно, </a:t>
            </a:r>
            <a:r>
              <a:rPr lang="ru-RU" sz="1800" b="1" dirty="0" smtClean="0">
                <a:latin typeface="Comic Sans MS" panose="030F0702030302020204" pitchFamily="66" charset="0"/>
              </a:rPr>
              <a:t/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*</a:t>
            </a:r>
            <a:r>
              <a:rPr lang="ru-RU" sz="1800" b="1" dirty="0">
                <a:latin typeface="Comic Sans MS" panose="030F0702030302020204" pitchFamily="66" charset="0"/>
              </a:rPr>
              <a:t>продуктивно</a:t>
            </a:r>
            <a:r>
              <a:rPr lang="ru-RU" sz="1800" b="1" dirty="0" smtClean="0">
                <a:latin typeface="Comic Sans MS" panose="030F0702030302020204" pitchFamily="66" charset="0"/>
              </a:rPr>
              <a:t>,</a:t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 </a:t>
            </a:r>
            <a:r>
              <a:rPr lang="ru-RU" sz="1800" b="1" dirty="0">
                <a:latin typeface="Comic Sans MS" panose="030F0702030302020204" pitchFamily="66" charset="0"/>
              </a:rPr>
              <a:t>*доступно, </a:t>
            </a:r>
            <a:r>
              <a:rPr lang="ru-RU" sz="1800" b="1" dirty="0" smtClean="0">
                <a:latin typeface="Comic Sans MS" panose="030F0702030302020204" pitchFamily="66" charset="0"/>
              </a:rPr>
              <a:t/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*</a:t>
            </a:r>
            <a:r>
              <a:rPr lang="ru-RU" sz="1800" b="1" dirty="0">
                <a:latin typeface="Comic Sans MS" panose="030F0702030302020204" pitchFamily="66" charset="0"/>
              </a:rPr>
              <a:t>выразительно, </a:t>
            </a:r>
            <a:r>
              <a:rPr lang="ru-RU" sz="1800" b="1" dirty="0" smtClean="0">
                <a:latin typeface="Comic Sans MS" panose="030F0702030302020204" pitchFamily="66" charset="0"/>
              </a:rPr>
              <a:t/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*</a:t>
            </a:r>
            <a:r>
              <a:rPr lang="ru-RU" sz="1800" b="1" dirty="0">
                <a:latin typeface="Comic Sans MS" panose="030F0702030302020204" pitchFamily="66" charset="0"/>
              </a:rPr>
              <a:t>эмоционально, </a:t>
            </a:r>
            <a:r>
              <a:rPr lang="ru-RU" sz="1800" b="1" dirty="0" smtClean="0">
                <a:latin typeface="Comic Sans MS" panose="030F0702030302020204" pitchFamily="66" charset="0"/>
              </a:rPr>
              <a:t/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* </a:t>
            </a:r>
            <a:r>
              <a:rPr lang="ru-RU" sz="1800" b="1" dirty="0">
                <a:latin typeface="Comic Sans MS" panose="030F0702030302020204" pitchFamily="66" charset="0"/>
              </a:rPr>
              <a:t>интересно, </a:t>
            </a:r>
            <a:r>
              <a:rPr lang="ru-RU" sz="1800" b="1" dirty="0" smtClean="0">
                <a:latin typeface="Comic Sans MS" panose="030F0702030302020204" pitchFamily="66" charset="0"/>
              </a:rPr>
              <a:t/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*</a:t>
            </a:r>
            <a:r>
              <a:rPr lang="ru-RU" sz="1800" b="1" dirty="0">
                <a:latin typeface="Comic Sans MS" panose="030F0702030302020204" pitchFamily="66" charset="0"/>
              </a:rPr>
              <a:t>красиво, </a:t>
            </a:r>
            <a:r>
              <a:rPr lang="ru-RU" sz="1800" b="1" dirty="0" smtClean="0">
                <a:latin typeface="Comic Sans MS" panose="030F0702030302020204" pitchFamily="66" charset="0"/>
              </a:rPr>
              <a:t/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*</a:t>
            </a:r>
            <a:r>
              <a:rPr lang="ru-RU" sz="1800" b="1" dirty="0">
                <a:latin typeface="Comic Sans MS" panose="030F0702030302020204" pitchFamily="66" charset="0"/>
              </a:rPr>
              <a:t>весело, </a:t>
            </a:r>
            <a:r>
              <a:rPr lang="ru-RU" sz="1800" b="1" dirty="0" smtClean="0">
                <a:latin typeface="Comic Sans MS" panose="030F0702030302020204" pitchFamily="66" charset="0"/>
              </a:rPr>
              <a:t/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*</a:t>
            </a:r>
            <a:r>
              <a:rPr lang="ru-RU" sz="1800" b="1" dirty="0">
                <a:latin typeface="Comic Sans MS" panose="030F0702030302020204" pitchFamily="66" charset="0"/>
              </a:rPr>
              <a:t>креативно</a:t>
            </a:r>
            <a:endParaRPr lang="ru-RU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7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76672"/>
            <a:ext cx="7725544" cy="638132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Не </a:t>
            </a:r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каждый ребёнок приходит в мир, чтобы стать художником, но у каждого есть потенциал, который необходимо раскрыть. Ведь ребёнок – это отдельный мир со своими правилами поведения, своими чувствами и переживаниями. В последнее время нетрадиционное рисование в детском саду становится всё более популярным. Детям нравится новизна, экспериментирование, доступность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38791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Заинтересовавшись данной темой, изучая опыт других педагогов, я поставила перед собой: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Цель  </a:t>
            </a:r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– </a:t>
            </a:r>
            <a:r>
              <a:rPr lang="ru-RU" sz="2400" i="1" dirty="0">
                <a:solidFill>
                  <a:schemeClr val="tx1"/>
                </a:solidFill>
                <a:latin typeface="Comic Sans MS" panose="030F0702030302020204" pitchFamily="66" charset="0"/>
              </a:rPr>
              <a:t>создать педагогические условия для развития творческого воображения детей через использование нетрадиционных техник и приемов рисования.</a:t>
            </a:r>
          </a:p>
          <a:p>
            <a:pPr marL="109728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З</a:t>
            </a:r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адачи</a:t>
            </a:r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:</a:t>
            </a:r>
          </a:p>
          <a:p>
            <a:pPr lvl="0" algn="just"/>
            <a:r>
              <a:rPr lang="ru-RU" sz="24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Сформировать </a:t>
            </a:r>
            <a:r>
              <a:rPr lang="ru-RU" sz="2400" i="1" dirty="0">
                <a:solidFill>
                  <a:schemeClr val="tx1"/>
                </a:solidFill>
                <a:latin typeface="Comic Sans MS" panose="030F0702030302020204" pitchFamily="66" charset="0"/>
              </a:rPr>
              <a:t>у детей технические навыки рисования.</a:t>
            </a:r>
          </a:p>
          <a:p>
            <a:pPr lvl="0" algn="just"/>
            <a:r>
              <a:rPr lang="ru-RU" sz="2400" i="1" dirty="0">
                <a:solidFill>
                  <a:schemeClr val="tx1"/>
                </a:solidFill>
                <a:latin typeface="Comic Sans MS" panose="030F0702030302020204" pitchFamily="66" charset="0"/>
              </a:rPr>
              <a:t>Познакомить детей с различными нетрадиционными техниками рисования.</a:t>
            </a:r>
          </a:p>
          <a:p>
            <a:pPr lvl="0" algn="just"/>
            <a:r>
              <a:rPr lang="ru-RU" sz="2400" i="1" dirty="0">
                <a:solidFill>
                  <a:schemeClr val="tx1"/>
                </a:solidFill>
                <a:latin typeface="Comic Sans MS" panose="030F0702030302020204" pitchFamily="66" charset="0"/>
              </a:rPr>
              <a:t>Научить создавать свой неповторимый образ, используя различные техники рисования.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687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effectLst/>
                <a:latin typeface="Comic Sans MS" panose="030F0702030302020204" pitchFamily="66" charset="0"/>
              </a:rPr>
              <a:t>Методы </a:t>
            </a:r>
            <a:r>
              <a:rPr lang="ru-RU" sz="2000" dirty="0">
                <a:effectLst/>
                <a:latin typeface="Comic Sans MS" panose="030F0702030302020204" pitchFamily="66" charset="0"/>
              </a:rPr>
              <a:t>и </a:t>
            </a:r>
            <a:r>
              <a:rPr lang="ru-RU" sz="2000" dirty="0" smtClean="0">
                <a:effectLst/>
                <a:latin typeface="Comic Sans MS" panose="030F0702030302020204" pitchFamily="66" charset="0"/>
              </a:rPr>
              <a:t>приёмы </a:t>
            </a:r>
            <a:r>
              <a:rPr lang="ru-RU" sz="2000" dirty="0">
                <a:effectLst/>
                <a:latin typeface="Comic Sans MS" panose="030F0702030302020204" pitchFamily="66" charset="0"/>
              </a:rPr>
              <a:t>нетрадиционного рисования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8555" y="1340768"/>
            <a:ext cx="7633742" cy="3593591"/>
          </a:xfrm>
        </p:spPr>
        <p:txBody>
          <a:bodyPr>
            <a:normAutofit fontScale="25000" lnSpcReduction="20000"/>
          </a:bodyPr>
          <a:lstStyle/>
          <a:p>
            <a:r>
              <a:rPr lang="ru-RU" sz="7400" b="1" dirty="0">
                <a:solidFill>
                  <a:schemeClr val="tx1"/>
                </a:solidFill>
                <a:latin typeface="Comic Sans MS" panose="030F0702030302020204" pitchFamily="66" charset="0"/>
              </a:rPr>
              <a:t>1.</a:t>
            </a:r>
            <a:r>
              <a:rPr lang="ru-RU" sz="7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7400" b="1" dirty="0">
                <a:solidFill>
                  <a:schemeClr val="tx1"/>
                </a:solidFill>
                <a:latin typeface="Comic Sans MS" panose="030F0702030302020204" pitchFamily="66" charset="0"/>
              </a:rPr>
              <a:t>Печать от руки</a:t>
            </a:r>
            <a:endParaRPr lang="ru-RU" sz="7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ru-RU" sz="7400" b="1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ru-RU" sz="7400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ru-RU" sz="7400" b="1" dirty="0">
                <a:solidFill>
                  <a:schemeClr val="tx1"/>
                </a:solidFill>
                <a:latin typeface="Comic Sans MS" panose="030F0702030302020204" pitchFamily="66" charset="0"/>
              </a:rPr>
              <a:t>Использование печатки</a:t>
            </a:r>
            <a:endParaRPr lang="ru-RU" sz="7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ru-RU" sz="7400" b="1" dirty="0">
                <a:solidFill>
                  <a:schemeClr val="tx1"/>
                </a:solidFill>
                <a:latin typeface="Comic Sans MS" panose="030F0702030302020204" pitchFamily="66" charset="0"/>
              </a:rPr>
              <a:t>3. Рисование </a:t>
            </a:r>
            <a:r>
              <a:rPr lang="ru-RU" sz="7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пёрышком</a:t>
            </a:r>
          </a:p>
          <a:p>
            <a:r>
              <a:rPr lang="ru-RU" sz="7400" b="1" dirty="0">
                <a:solidFill>
                  <a:schemeClr val="tx1"/>
                </a:solidFill>
                <a:latin typeface="Comic Sans MS" panose="030F0702030302020204" pitchFamily="66" charset="0"/>
              </a:rPr>
              <a:t>4.</a:t>
            </a:r>
            <a:r>
              <a:rPr lang="ru-RU" sz="7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7400" b="1" dirty="0">
                <a:solidFill>
                  <a:schemeClr val="tx1"/>
                </a:solidFill>
                <a:latin typeface="Comic Sans MS" panose="030F0702030302020204" pitchFamily="66" charset="0"/>
              </a:rPr>
              <a:t>Рисование пальцем.</a:t>
            </a:r>
            <a:endParaRPr lang="ru-RU" sz="7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ru-RU" sz="7400" b="1" dirty="0">
                <a:solidFill>
                  <a:schemeClr val="tx1"/>
                </a:solidFill>
                <a:latin typeface="Comic Sans MS" panose="030F0702030302020204" pitchFamily="66" charset="0"/>
              </a:rPr>
              <a:t>5. Монотипия</a:t>
            </a:r>
            <a:r>
              <a:rPr lang="ru-RU" sz="74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ru-RU" sz="7400" b="1" dirty="0">
                <a:solidFill>
                  <a:schemeClr val="tx1"/>
                </a:solidFill>
                <a:latin typeface="Comic Sans MS" panose="030F0702030302020204" pitchFamily="66" charset="0"/>
              </a:rPr>
              <a:t>6. Рисование по трафарету тампоном</a:t>
            </a:r>
            <a:r>
              <a:rPr lang="ru-RU" sz="74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ru-RU" sz="7400" b="1" dirty="0">
                <a:solidFill>
                  <a:schemeClr val="tx1"/>
                </a:solidFill>
                <a:latin typeface="Comic Sans MS" panose="030F0702030302020204" pitchFamily="66" charset="0"/>
              </a:rPr>
              <a:t>7. Рисование методом тычка</a:t>
            </a:r>
            <a:r>
              <a:rPr lang="ru-RU" sz="74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ru-RU" sz="7400" b="1" dirty="0">
                <a:solidFill>
                  <a:schemeClr val="tx1"/>
                </a:solidFill>
                <a:latin typeface="Comic Sans MS" panose="030F0702030302020204" pitchFamily="66" charset="0"/>
              </a:rPr>
              <a:t>8. </a:t>
            </a:r>
            <a:r>
              <a:rPr lang="ru-RU" sz="7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Кляксография</a:t>
            </a:r>
            <a:r>
              <a:rPr lang="ru-RU" sz="7400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endParaRPr lang="ru-RU" sz="7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ru-RU" sz="7400" b="1" dirty="0">
                <a:solidFill>
                  <a:schemeClr val="tx1"/>
                </a:solidFill>
                <a:latin typeface="Comic Sans MS" panose="030F0702030302020204" pitchFamily="66" charset="0"/>
              </a:rPr>
              <a:t>9. </a:t>
            </a:r>
            <a:r>
              <a:rPr lang="ru-RU" sz="7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Набрызг</a:t>
            </a:r>
            <a:r>
              <a:rPr lang="ru-RU" sz="7400" b="1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ru-RU" sz="7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ru-RU" sz="7400" b="1" dirty="0">
                <a:solidFill>
                  <a:schemeClr val="tx1"/>
                </a:solidFill>
                <a:latin typeface="Comic Sans MS" panose="030F0702030302020204" pitchFamily="66" charset="0"/>
              </a:rPr>
              <a:t>10. </a:t>
            </a:r>
            <a:r>
              <a:rPr lang="ru-RU" sz="7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Граттаж</a:t>
            </a:r>
            <a:r>
              <a:rPr lang="ru-RU" sz="7400" b="1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ru-RU" sz="7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ru-RU" sz="7400" b="1" dirty="0">
                <a:solidFill>
                  <a:schemeClr val="tx1"/>
                </a:solidFill>
                <a:latin typeface="Comic Sans MS" panose="030F0702030302020204" pitchFamily="66" charset="0"/>
              </a:rPr>
              <a:t>11. Рисование мыльными пузырями</a:t>
            </a:r>
            <a:r>
              <a:rPr lang="ru-RU" sz="74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ru-RU" sz="7400" b="1" dirty="0">
                <a:solidFill>
                  <a:schemeClr val="tx1"/>
                </a:solidFill>
                <a:latin typeface="Comic Sans MS" panose="030F0702030302020204" pitchFamily="66" charset="0"/>
              </a:rPr>
              <a:t>12. Рисование мятой бумагой</a:t>
            </a:r>
            <a:r>
              <a:rPr lang="ru-RU" sz="74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u-RU" sz="7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7400" b="1" dirty="0">
                <a:solidFill>
                  <a:schemeClr val="tx1"/>
                </a:solidFill>
                <a:latin typeface="Comic Sans MS" panose="030F0702030302020204" pitchFamily="66" charset="0"/>
              </a:rPr>
              <a:t>13.</a:t>
            </a:r>
            <a:r>
              <a:rPr lang="ru-RU" sz="7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7400" b="1" dirty="0">
                <a:solidFill>
                  <a:schemeClr val="tx1"/>
                </a:solidFill>
                <a:latin typeface="Comic Sans MS" panose="030F0702030302020204" pitchFamily="66" charset="0"/>
              </a:rPr>
              <a:t>Вместо кисти – дырокол.</a:t>
            </a:r>
            <a:endParaRPr lang="ru-RU" sz="7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ru-RU" sz="7400" b="1" dirty="0">
                <a:solidFill>
                  <a:schemeClr val="tx1"/>
                </a:solidFill>
                <a:latin typeface="Comic Sans MS" panose="030F0702030302020204" pitchFamily="66" charset="0"/>
              </a:rPr>
              <a:t>14.</a:t>
            </a:r>
            <a:r>
              <a:rPr lang="ru-RU" sz="7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7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Ниткография</a:t>
            </a:r>
            <a:r>
              <a:rPr lang="ru-RU" sz="74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15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692696"/>
            <a:ext cx="7236296" cy="496855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С детьми младшего дошкольного возраста рекомендуется использовать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:</a:t>
            </a:r>
          </a:p>
          <a:p>
            <a:pPr marL="109728" indent="0">
              <a:buNone/>
            </a:pP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  <a:p>
            <a:pPr marL="109728" indent="0">
              <a:buNone/>
            </a:pP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  <a:p>
            <a:pPr lvl="0"/>
            <a: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рисование пальчиками; </a:t>
            </a:r>
            <a:endParaRPr lang="ru-RU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оттиск печатками из картофеля; </a:t>
            </a:r>
            <a:endParaRPr lang="ru-RU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рисование ладошками. </a:t>
            </a:r>
            <a:endParaRPr lang="ru-RU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ru-RU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0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276</TotalTime>
  <Words>668</Words>
  <Application>Microsoft Office PowerPoint</Application>
  <PresentationFormat>Экран (4:3)</PresentationFormat>
  <Paragraphs>78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Comic Sans MS</vt:lpstr>
      <vt:lpstr>Corbel</vt:lpstr>
      <vt:lpstr>Gill Sans MT</vt:lpstr>
      <vt:lpstr>Impact</vt:lpstr>
      <vt:lpstr>Wingdings</vt:lpstr>
      <vt:lpstr>Badge</vt:lpstr>
      <vt:lpstr>Тема:   "Нетрадиционные техники  рисования в ДОУ  и их роль  в развитии детей  дошкольного возраста".</vt:lpstr>
      <vt:lpstr>Презентация PowerPoint</vt:lpstr>
      <vt:lpstr>Презентация PowerPoint</vt:lpstr>
      <vt:lpstr>Презентация PowerPoint</vt:lpstr>
      <vt:lpstr> Нетрадиционное рисование – это: *познавательно,  *продуктивно,  *доступно,  *выразительно,  *эмоционально,  * интересно,  *красиво,  *весело,  *креативно</vt:lpstr>
      <vt:lpstr>Презентация PowerPoint</vt:lpstr>
      <vt:lpstr>Презентация PowerPoint</vt:lpstr>
      <vt:lpstr>Методы и приёмы нетрадиционного рисования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Рисование капустным листом и штампами из картофеля</vt:lpstr>
      <vt:lpstr>Рисование капустным листом и штампами из картофеля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 "Нетрадиционные техники  рисования в ДОУ  и их роль  в развитии детей  дошкольного возраста".</dc:title>
  <dc:creator>Мама</dc:creator>
  <cp:lastModifiedBy>Елена</cp:lastModifiedBy>
  <cp:revision>42</cp:revision>
  <dcterms:created xsi:type="dcterms:W3CDTF">2013-10-27T11:52:14Z</dcterms:created>
  <dcterms:modified xsi:type="dcterms:W3CDTF">2021-09-08T15:11:05Z</dcterms:modified>
</cp:coreProperties>
</file>