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3" r:id="rId4"/>
    <p:sldId id="304" r:id="rId5"/>
    <p:sldId id="264" r:id="rId6"/>
    <p:sldId id="271" r:id="rId7"/>
    <p:sldId id="299" r:id="rId8"/>
    <p:sldId id="301" r:id="rId9"/>
    <p:sldId id="300" r:id="rId10"/>
    <p:sldId id="274" r:id="rId11"/>
    <p:sldId id="282" r:id="rId12"/>
    <p:sldId id="283" r:id="rId13"/>
    <p:sldId id="284" r:id="rId14"/>
    <p:sldId id="302" r:id="rId15"/>
    <p:sldId id="286" r:id="rId16"/>
    <p:sldId id="298" r:id="rId17"/>
    <p:sldId id="290" r:id="rId18"/>
    <p:sldId id="305" r:id="rId19"/>
    <p:sldId id="306" r:id="rId20"/>
    <p:sldId id="292" r:id="rId21"/>
    <p:sldId id="293" r:id="rId22"/>
    <p:sldId id="294" r:id="rId23"/>
    <p:sldId id="296" r:id="rId24"/>
    <p:sldId id="295" r:id="rId25"/>
    <p:sldId id="287" r:id="rId26"/>
    <p:sldId id="303" r:id="rId27"/>
    <p:sldId id="265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00"/>
    <a:srgbClr val="FF3300"/>
    <a:srgbClr val="000099"/>
    <a:srgbClr val="006600"/>
    <a:srgbClr val="339966"/>
    <a:srgbClr val="66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9275" autoAdjust="0"/>
  </p:normalViewPr>
  <p:slideViewPr>
    <p:cSldViewPr>
      <p:cViewPr varScale="1">
        <p:scale>
          <a:sx n="91" d="100"/>
          <a:sy n="91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DB130-C80C-42EE-8FA4-ED2BCA39E336}" type="datetimeFigureOut">
              <a:rPr lang="ru-RU" smtClean="0"/>
              <a:pPr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63D38-A17E-45F5-94C5-9543598D2D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63D38-A17E-45F5-94C5-9543598D2DB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63D38-A17E-45F5-94C5-9543598D2DB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63D38-A17E-45F5-94C5-9543598D2DB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63D38-A17E-45F5-94C5-9543598D2DB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63D38-A17E-45F5-94C5-9543598D2DB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938D0-5BF8-4668-9093-4E0F33B7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E1F75-539C-4714-8189-BC699BA2B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9B827-53F7-4106-B641-CB018E6BC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7FCD-FE6A-40D3-9F3C-129057D8C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5DCFB-E148-492F-B060-59DA278C7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15A77-4272-40B2-86BF-0CEBE031D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2E0E9-4C18-4F9A-8E00-153B2A9B5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8726E-A549-42DB-A5F0-96F2A2772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04A5C-126C-48E4-9778-9951DFB1C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B7E15-11CB-4979-8282-DD1B81965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3673-D4A7-4B10-8BD2-4F9C51273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29E95EC4-55A8-4F61-81FF-7E7AA1C41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3314" name="Picture 4" descr="http://static8.depositphotos.com/1068871/889/v/950/depositphotos_8896554-Frame-gzh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206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014220" y="908050"/>
            <a:ext cx="625538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ru-RU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МБОУ «Начальная школа - детский сад №27</a:t>
            </a:r>
          </a:p>
          <a:p>
            <a:pPr algn="ctr"/>
            <a:r>
              <a:rPr lang="ru-RU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Портфолио</a:t>
            </a:r>
          </a:p>
          <a:p>
            <a:pPr algn="ctr"/>
            <a:r>
              <a:rPr lang="ru-RU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Магомедовой Заиры Сайгидмагомедовны</a:t>
            </a:r>
          </a:p>
        </p:txBody>
      </p:sp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4441825" y="3198813"/>
            <a:ext cx="2603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b="1" i="1"/>
              <a:t> </a:t>
            </a:r>
            <a:endParaRPr lang="ru-RU"/>
          </a:p>
        </p:txBody>
      </p:sp>
      <p:pic>
        <p:nvPicPr>
          <p:cNvPr id="9" name="Рисунок 8" descr="F:\фото 2014-2015 дет сад\Г.А\SDC18758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03463" y="2060575"/>
            <a:ext cx="4537075" cy="3671888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2" name="Pesnya_vospitatelya_-_Malyshi_(x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  <p:pic>
        <p:nvPicPr>
          <p:cNvPr id="3" name="Изображение 1" descr="Скан_20230306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2267744" y="1988840"/>
            <a:ext cx="5100052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ChangeArrowheads="1"/>
          </p:cNvSpPr>
          <p:nvPr/>
        </p:nvSpPr>
        <p:spPr bwMode="auto">
          <a:xfrm>
            <a:off x="2843213" y="188913"/>
            <a:ext cx="3478212" cy="1295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/>
            <a:r>
              <a:rPr lang="ru-RU" sz="1800" b="1" i="1">
                <a:solidFill>
                  <a:srgbClr val="006600"/>
                </a:solidFill>
              </a:rPr>
              <a:t>ИСПОЛЬЗОВАНИЕ СОВРЕМЕННЫХ ОБРАЗОВАТЕЛЬНЫХ ТЕХНОЛОГИЙ</a:t>
            </a:r>
          </a:p>
        </p:txBody>
      </p:sp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323850" y="1916113"/>
            <a:ext cx="2089150" cy="1152525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ru-RU" sz="1800" b="1">
              <a:latin typeface="Arial" panose="020B0604020202020204" pitchFamily="34" charset="0"/>
            </a:endParaRP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323850" y="3429000"/>
            <a:ext cx="2162175" cy="1152525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ru-RU" sz="1200">
              <a:latin typeface="Arial" panose="020B0604020202020204" pitchFamily="34" charset="0"/>
            </a:endParaRP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323850" y="2274888"/>
            <a:ext cx="2376488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Arial" panose="020B0604020202020204" pitchFamily="34" charset="0"/>
              </a:rPr>
              <a:t>ЗДОРОВЬЕ</a:t>
            </a:r>
          </a:p>
          <a:p>
            <a:pPr algn="ctr"/>
            <a:r>
              <a:rPr lang="ru-RU" sz="1400" b="1">
                <a:latin typeface="Arial" panose="020B0604020202020204" pitchFamily="34" charset="0"/>
              </a:rPr>
              <a:t>СБЕРЕЖЕНИЕ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323850" y="3716338"/>
            <a:ext cx="2160588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Arial" panose="020B0604020202020204" pitchFamily="34" charset="0"/>
              </a:rPr>
              <a:t>МНЕМОТЕХНИКА</a:t>
            </a: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323850" y="5013325"/>
            <a:ext cx="2232025" cy="1079500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ru-RU" sz="1200">
              <a:latin typeface="Arial" panose="020B0604020202020204" pitchFamily="34" charset="0"/>
            </a:endParaRPr>
          </a:p>
        </p:txBody>
      </p:sp>
      <p:sp>
        <p:nvSpPr>
          <p:cNvPr id="19463" name="Text Box 12"/>
          <p:cNvSpPr txBox="1">
            <a:spLocks noChangeArrowheads="1"/>
          </p:cNvSpPr>
          <p:nvPr/>
        </p:nvSpPr>
        <p:spPr bwMode="auto">
          <a:xfrm>
            <a:off x="539750" y="5373688"/>
            <a:ext cx="1774825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Arial" panose="020B0604020202020204" pitchFamily="34" charset="0"/>
              </a:rPr>
              <a:t>ИНТЕРАКТИВНОЕ</a:t>
            </a:r>
          </a:p>
          <a:p>
            <a:pPr algn="ctr"/>
            <a:r>
              <a:rPr lang="ru-RU" sz="1400" b="1">
                <a:latin typeface="Arial" panose="020B0604020202020204" pitchFamily="34" charset="0"/>
              </a:rPr>
              <a:t> СРЕДСТВО</a:t>
            </a:r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6732588" y="1844675"/>
            <a:ext cx="2160587" cy="1152525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7019925" y="2205038"/>
            <a:ext cx="1778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Arial" panose="020B0604020202020204" pitchFamily="34" charset="0"/>
              </a:rPr>
              <a:t>ЭКОЛОГИЧЕСКИЕ</a:t>
            </a:r>
          </a:p>
        </p:txBody>
      </p:sp>
      <p:sp>
        <p:nvSpPr>
          <p:cNvPr id="19466" name="Rectangle 15"/>
          <p:cNvSpPr>
            <a:spLocks noChangeArrowheads="1"/>
          </p:cNvSpPr>
          <p:nvPr/>
        </p:nvSpPr>
        <p:spPr bwMode="auto">
          <a:xfrm>
            <a:off x="6732588" y="3429000"/>
            <a:ext cx="2232025" cy="1152525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ru-RU" sz="1800" b="1">
              <a:latin typeface="Arial" panose="020B0604020202020204" pitchFamily="34" charset="0"/>
            </a:endParaRP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7019925" y="3789363"/>
            <a:ext cx="1719263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СОЦИОИГРОВАЯ</a:t>
            </a:r>
          </a:p>
        </p:txBody>
      </p:sp>
      <p:sp>
        <p:nvSpPr>
          <p:cNvPr id="19468" name="Rectangle 17"/>
          <p:cNvSpPr>
            <a:spLocks noChangeArrowheads="1"/>
          </p:cNvSpPr>
          <p:nvPr/>
        </p:nvSpPr>
        <p:spPr bwMode="auto">
          <a:xfrm>
            <a:off x="6732588" y="5084763"/>
            <a:ext cx="2233612" cy="1079500"/>
          </a:xfrm>
          <a:prstGeom prst="rect">
            <a:avLst/>
          </a:prstGeom>
          <a:solidFill>
            <a:srgbClr val="D6EBB3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19469" name="Text Box 18"/>
          <p:cNvSpPr txBox="1">
            <a:spLocks noChangeArrowheads="1"/>
          </p:cNvSpPr>
          <p:nvPr/>
        </p:nvSpPr>
        <p:spPr bwMode="auto">
          <a:xfrm>
            <a:off x="7164388" y="5373688"/>
            <a:ext cx="1336675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latin typeface="Arial" panose="020B0604020202020204" pitchFamily="34" charset="0"/>
              </a:rPr>
              <a:t>ПРОЕКТНЫЙ</a:t>
            </a:r>
          </a:p>
          <a:p>
            <a:pPr algn="ctr"/>
            <a:r>
              <a:rPr lang="ru-RU" sz="1400" b="1">
                <a:latin typeface="Arial" panose="020B0604020202020204" pitchFamily="34" charset="0"/>
              </a:rPr>
              <a:t>МЕТОД</a:t>
            </a:r>
          </a:p>
        </p:txBody>
      </p:sp>
      <p:sp>
        <p:nvSpPr>
          <p:cNvPr id="19470" name="Line 19"/>
          <p:cNvSpPr>
            <a:spLocks noChangeShapeType="1"/>
          </p:cNvSpPr>
          <p:nvPr/>
        </p:nvSpPr>
        <p:spPr bwMode="auto">
          <a:xfrm flipH="1">
            <a:off x="1331913" y="765175"/>
            <a:ext cx="1439862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1" name="Line 21"/>
          <p:cNvSpPr>
            <a:spLocks noChangeShapeType="1"/>
          </p:cNvSpPr>
          <p:nvPr/>
        </p:nvSpPr>
        <p:spPr bwMode="auto">
          <a:xfrm flipH="1">
            <a:off x="2339975" y="1484313"/>
            <a:ext cx="719138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2" name="Line 22"/>
          <p:cNvSpPr>
            <a:spLocks noChangeShapeType="1"/>
          </p:cNvSpPr>
          <p:nvPr/>
        </p:nvSpPr>
        <p:spPr bwMode="auto">
          <a:xfrm flipH="1">
            <a:off x="2339975" y="1484313"/>
            <a:ext cx="1368425" cy="3529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3" name="Line 23"/>
          <p:cNvSpPr>
            <a:spLocks noChangeShapeType="1"/>
          </p:cNvSpPr>
          <p:nvPr/>
        </p:nvSpPr>
        <p:spPr bwMode="auto">
          <a:xfrm>
            <a:off x="6300788" y="836613"/>
            <a:ext cx="151130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4" name="Line 24"/>
          <p:cNvSpPr>
            <a:spLocks noChangeShapeType="1"/>
          </p:cNvSpPr>
          <p:nvPr/>
        </p:nvSpPr>
        <p:spPr bwMode="auto">
          <a:xfrm>
            <a:off x="5867400" y="1484313"/>
            <a:ext cx="100965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475" name="Line 25"/>
          <p:cNvSpPr>
            <a:spLocks noChangeShapeType="1"/>
          </p:cNvSpPr>
          <p:nvPr/>
        </p:nvSpPr>
        <p:spPr bwMode="auto">
          <a:xfrm>
            <a:off x="5148263" y="1484313"/>
            <a:ext cx="1800225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700808"/>
            <a:ext cx="2555776" cy="218135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05064"/>
            <a:ext cx="3528392" cy="2167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Diagram 2"/>
          <p:cNvGrpSpPr/>
          <p:nvPr/>
        </p:nvGrpSpPr>
        <p:grpSpPr bwMode="auto">
          <a:xfrm>
            <a:off x="250825" y="981075"/>
            <a:ext cx="8642350" cy="5667375"/>
            <a:chOff x="1586" y="861"/>
            <a:chExt cx="2547" cy="2546"/>
          </a:xfrm>
        </p:grpSpPr>
        <p:sp>
          <p:nvSpPr>
            <p:cNvPr id="20510" name="_s41988"/>
            <p:cNvSpPr>
              <a:spLocks noChangeShapeType="1"/>
            </p:cNvSpPr>
            <p:nvPr/>
          </p:nvSpPr>
          <p:spPr bwMode="auto">
            <a:xfrm flipV="1">
              <a:off x="2860" y="1273"/>
              <a:ext cx="0" cy="65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1" name="_s41989"/>
            <p:cNvSpPr>
              <a:spLocks noChangeArrowheads="1"/>
            </p:cNvSpPr>
            <p:nvPr/>
          </p:nvSpPr>
          <p:spPr bwMode="auto">
            <a:xfrm>
              <a:off x="2654" y="86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panose="020B0604020202020204" pitchFamily="34" charset="0"/>
                </a:rPr>
                <a:t>Открытые</a:t>
              </a:r>
            </a:p>
            <a:p>
              <a:pPr algn="ctr"/>
              <a:r>
                <a:rPr lang="ru-RU" sz="1300" b="1">
                  <a:latin typeface="Arial" panose="020B0604020202020204" pitchFamily="34" charset="0"/>
                </a:rPr>
                <a:t> занятия</a:t>
              </a:r>
            </a:p>
          </p:txBody>
        </p:sp>
        <p:sp>
          <p:nvSpPr>
            <p:cNvPr id="20512" name="_s41990"/>
            <p:cNvSpPr>
              <a:spLocks noChangeShapeType="1"/>
            </p:cNvSpPr>
            <p:nvPr/>
          </p:nvSpPr>
          <p:spPr bwMode="auto">
            <a:xfrm flipV="1">
              <a:off x="2963" y="1388"/>
              <a:ext cx="327" cy="56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3" name="_s41991"/>
            <p:cNvSpPr>
              <a:spLocks noChangeArrowheads="1"/>
            </p:cNvSpPr>
            <p:nvPr/>
          </p:nvSpPr>
          <p:spPr bwMode="auto">
            <a:xfrm>
              <a:off x="3187" y="100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>
                  <a:latin typeface="Arial" panose="020B0604020202020204" pitchFamily="34" charset="0"/>
                </a:rPr>
                <a:t>Конкурсы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400" b="1">
                <a:latin typeface="Arial" panose="020B0604020202020204" pitchFamily="34" charset="0"/>
              </a:endParaRPr>
            </a:p>
          </p:txBody>
        </p:sp>
        <p:sp>
          <p:nvSpPr>
            <p:cNvPr id="20514" name="_s41992"/>
            <p:cNvSpPr>
              <a:spLocks noChangeShapeType="1"/>
            </p:cNvSpPr>
            <p:nvPr/>
          </p:nvSpPr>
          <p:spPr bwMode="auto">
            <a:xfrm flipV="1">
              <a:off x="3038" y="1702"/>
              <a:ext cx="566" cy="32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5" name="_s41993"/>
            <p:cNvSpPr>
              <a:spLocks noChangeArrowheads="1"/>
            </p:cNvSpPr>
            <p:nvPr/>
          </p:nvSpPr>
          <p:spPr bwMode="auto">
            <a:xfrm>
              <a:off x="3577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>
                <a:latin typeface="Arial" panose="020B0604020202020204" pitchFamily="34" charset="0"/>
              </a:endParaRPr>
            </a:p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Праздники,</a:t>
              </a:r>
            </a:p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развлечения</a:t>
              </a:r>
            </a:p>
            <a:p>
              <a:pPr marL="342900" indent="-342900" algn="ctr"/>
              <a:endParaRPr lang="ru-RU" sz="1400">
                <a:latin typeface="Arial" panose="020B0604020202020204" pitchFamily="34" charset="0"/>
              </a:endParaRPr>
            </a:p>
            <a:p>
              <a:pPr marL="342900" indent="-342900" algn="ctr"/>
              <a:endParaRPr lang="ru-RU" sz="1400">
                <a:latin typeface="Arial" panose="020B0604020202020204" pitchFamily="34" charset="0"/>
              </a:endParaRPr>
            </a:p>
          </p:txBody>
        </p:sp>
        <p:sp>
          <p:nvSpPr>
            <p:cNvPr id="20516" name="_s41994"/>
            <p:cNvSpPr>
              <a:spLocks noChangeShapeType="1"/>
            </p:cNvSpPr>
            <p:nvPr/>
          </p:nvSpPr>
          <p:spPr bwMode="auto">
            <a:xfrm>
              <a:off x="3066" y="2131"/>
              <a:ext cx="65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7" name="_s41995"/>
            <p:cNvSpPr>
              <a:spLocks noChangeArrowheads="1"/>
            </p:cNvSpPr>
            <p:nvPr/>
          </p:nvSpPr>
          <p:spPr bwMode="auto">
            <a:xfrm>
              <a:off x="3720" y="1926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Компьютерные 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игры</a:t>
              </a:r>
            </a:p>
          </p:txBody>
        </p:sp>
        <p:sp>
          <p:nvSpPr>
            <p:cNvPr id="20518" name="_s41996"/>
            <p:cNvSpPr>
              <a:spLocks noChangeShapeType="1"/>
            </p:cNvSpPr>
            <p:nvPr/>
          </p:nvSpPr>
          <p:spPr bwMode="auto">
            <a:xfrm>
              <a:off x="3039" y="2234"/>
              <a:ext cx="565" cy="32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19" name="_s41997"/>
            <p:cNvSpPr>
              <a:spLocks noChangeArrowheads="1"/>
            </p:cNvSpPr>
            <p:nvPr/>
          </p:nvSpPr>
          <p:spPr bwMode="auto">
            <a:xfrm>
              <a:off x="3577" y="245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panose="020B0604020202020204" pitchFamily="34" charset="0"/>
                </a:rPr>
                <a:t>Творческие </a:t>
              </a:r>
            </a:p>
            <a:p>
              <a:pPr algn="ctr"/>
              <a:r>
                <a:rPr lang="ru-RU" sz="1300" b="1">
                  <a:latin typeface="Arial" panose="020B0604020202020204" pitchFamily="34" charset="0"/>
                </a:rPr>
                <a:t>задания</a:t>
              </a:r>
            </a:p>
          </p:txBody>
        </p:sp>
        <p:sp>
          <p:nvSpPr>
            <p:cNvPr id="20520" name="_s41998"/>
            <p:cNvSpPr>
              <a:spLocks noChangeShapeType="1"/>
            </p:cNvSpPr>
            <p:nvPr/>
          </p:nvSpPr>
          <p:spPr bwMode="auto">
            <a:xfrm>
              <a:off x="2964" y="2309"/>
              <a:ext cx="326" cy="56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1" name="_s41999"/>
            <p:cNvSpPr>
              <a:spLocks noChangeArrowheads="1"/>
            </p:cNvSpPr>
            <p:nvPr/>
          </p:nvSpPr>
          <p:spPr bwMode="auto">
            <a:xfrm>
              <a:off x="3187" y="284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>
                <a:latin typeface="Arial" panose="020B0604020202020204" pitchFamily="34" charset="0"/>
              </a:endParaRPr>
            </a:p>
            <a:p>
              <a:pPr marL="342900" indent="-342900" algn="ctr"/>
              <a:endParaRPr lang="ru-RU" sz="1400" b="1">
                <a:latin typeface="Arial" panose="020B0604020202020204" pitchFamily="34" charset="0"/>
              </a:endParaRPr>
            </a:p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Дидактическая </a:t>
              </a:r>
            </a:p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игра</a:t>
              </a:r>
            </a:p>
            <a:p>
              <a:pPr marL="342900" indent="-342900" algn="ctr"/>
              <a:endParaRPr lang="ru-RU" sz="1400">
                <a:latin typeface="Arial" panose="020B0604020202020204" pitchFamily="34" charset="0"/>
              </a:endParaRPr>
            </a:p>
          </p:txBody>
        </p:sp>
        <p:sp>
          <p:nvSpPr>
            <p:cNvPr id="20522" name="_s42000"/>
            <p:cNvSpPr>
              <a:spLocks noChangeShapeType="1"/>
            </p:cNvSpPr>
            <p:nvPr/>
          </p:nvSpPr>
          <p:spPr bwMode="auto">
            <a:xfrm>
              <a:off x="2861" y="2337"/>
              <a:ext cx="1" cy="6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3" name="_s42001"/>
            <p:cNvSpPr>
              <a:spLocks noChangeArrowheads="1"/>
            </p:cNvSpPr>
            <p:nvPr/>
          </p:nvSpPr>
          <p:spPr bwMode="auto">
            <a:xfrm>
              <a:off x="2654" y="299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Проблемные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 задания</a:t>
              </a:r>
            </a:p>
            <a:p>
              <a:pPr marL="342900" indent="-342900" algn="ctr"/>
              <a:endParaRPr lang="ru-RU" sz="1300">
                <a:latin typeface="Arial" panose="020B0604020202020204" pitchFamily="34" charset="0"/>
              </a:endParaRPr>
            </a:p>
          </p:txBody>
        </p:sp>
        <p:sp>
          <p:nvSpPr>
            <p:cNvPr id="20524" name="_s42002"/>
            <p:cNvSpPr>
              <a:spLocks noChangeShapeType="1"/>
            </p:cNvSpPr>
            <p:nvPr/>
          </p:nvSpPr>
          <p:spPr bwMode="auto">
            <a:xfrm flipH="1">
              <a:off x="2432" y="2310"/>
              <a:ext cx="327" cy="56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5" name="_s42003"/>
            <p:cNvSpPr>
              <a:spLocks noChangeArrowheads="1"/>
            </p:cNvSpPr>
            <p:nvPr/>
          </p:nvSpPr>
          <p:spPr bwMode="auto">
            <a:xfrm>
              <a:off x="2122" y="284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400">
                <a:latin typeface="Arial" panose="020B0604020202020204" pitchFamily="34" charset="0"/>
              </a:endParaRPr>
            </a:p>
            <a:p>
              <a:pPr marL="342900" indent="-342900" algn="ctr"/>
              <a:r>
                <a:rPr lang="ru-RU" sz="1300" b="1">
                  <a:latin typeface="Arial" panose="020B0604020202020204" pitchFamily="34" charset="0"/>
                </a:rPr>
                <a:t>Художественное</a:t>
              </a:r>
            </a:p>
            <a:p>
              <a:pPr marL="342900" indent="-342900" algn="ctr"/>
              <a:r>
                <a:rPr lang="ru-RU" sz="1300" b="1">
                  <a:latin typeface="Arial" panose="020B0604020202020204" pitchFamily="34" charset="0"/>
                </a:rPr>
                <a:t> слово</a:t>
              </a:r>
            </a:p>
          </p:txBody>
        </p:sp>
        <p:sp>
          <p:nvSpPr>
            <p:cNvPr id="20526" name="_s42004"/>
            <p:cNvSpPr>
              <a:spLocks noChangeShapeType="1"/>
            </p:cNvSpPr>
            <p:nvPr/>
          </p:nvSpPr>
          <p:spPr bwMode="auto">
            <a:xfrm flipH="1">
              <a:off x="2118" y="2235"/>
              <a:ext cx="566" cy="32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7" name="_s42005"/>
            <p:cNvSpPr>
              <a:spLocks noChangeArrowheads="1"/>
            </p:cNvSpPr>
            <p:nvPr/>
          </p:nvSpPr>
          <p:spPr bwMode="auto">
            <a:xfrm>
              <a:off x="1732" y="245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>
                  <a:latin typeface="Arial" panose="020B0604020202020204" pitchFamily="34" charset="0"/>
                </a:rPr>
                <a:t>Занятие-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>
                  <a:latin typeface="Arial" panose="020B0604020202020204" pitchFamily="34" charset="0"/>
                </a:rPr>
                <a:t> тренинг</a:t>
              </a:r>
            </a:p>
            <a:p>
              <a:pPr marL="342900" indent="-342900" algn="ctr"/>
              <a:endParaRPr lang="ru-RU" sz="1400">
                <a:latin typeface="Arial" panose="020B0604020202020204" pitchFamily="34" charset="0"/>
              </a:endParaRPr>
            </a:p>
          </p:txBody>
        </p:sp>
        <p:sp>
          <p:nvSpPr>
            <p:cNvPr id="20528" name="_s42006"/>
            <p:cNvSpPr>
              <a:spLocks noChangeShapeType="1"/>
            </p:cNvSpPr>
            <p:nvPr/>
          </p:nvSpPr>
          <p:spPr bwMode="auto">
            <a:xfrm flipH="1">
              <a:off x="2003" y="2131"/>
              <a:ext cx="653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29" name="_s42007"/>
            <p:cNvSpPr>
              <a:spLocks noChangeArrowheads="1"/>
            </p:cNvSpPr>
            <p:nvPr/>
          </p:nvSpPr>
          <p:spPr bwMode="auto">
            <a:xfrm>
              <a:off x="1590" y="1925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6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6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Занятие-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соревнование</a:t>
              </a:r>
            </a:p>
            <a:p>
              <a:pPr marL="342900" indent="-342900" algn="ctr"/>
              <a:endParaRPr lang="ru-RU" sz="1400" b="1">
                <a:latin typeface="Arial" panose="020B0604020202020204" pitchFamily="34" charset="0"/>
              </a:endParaRPr>
            </a:p>
          </p:txBody>
        </p:sp>
        <p:sp>
          <p:nvSpPr>
            <p:cNvPr id="20530" name="_s42008"/>
            <p:cNvSpPr>
              <a:spLocks noChangeShapeType="1"/>
            </p:cNvSpPr>
            <p:nvPr/>
          </p:nvSpPr>
          <p:spPr bwMode="auto">
            <a:xfrm flipH="1" flipV="1">
              <a:off x="2118" y="1702"/>
              <a:ext cx="565" cy="32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31" name="_s42009"/>
            <p:cNvSpPr>
              <a:spLocks noChangeArrowheads="1"/>
            </p:cNvSpPr>
            <p:nvPr/>
          </p:nvSpPr>
          <p:spPr bwMode="auto">
            <a:xfrm>
              <a:off x="1733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panose="020B0604020202020204" pitchFamily="34" charset="0"/>
                </a:rPr>
                <a:t>Занятие-</a:t>
              </a:r>
            </a:p>
            <a:p>
              <a:pPr algn="ctr"/>
              <a:r>
                <a:rPr lang="ru-RU" sz="1300" b="1">
                  <a:latin typeface="Arial" panose="020B0604020202020204" pitchFamily="34" charset="0"/>
                </a:rPr>
                <a:t>путешествие</a:t>
              </a:r>
            </a:p>
          </p:txBody>
        </p:sp>
        <p:sp>
          <p:nvSpPr>
            <p:cNvPr id="20532" name="_s42010"/>
            <p:cNvSpPr>
              <a:spLocks noChangeShapeType="1"/>
            </p:cNvSpPr>
            <p:nvPr/>
          </p:nvSpPr>
          <p:spPr bwMode="auto">
            <a:xfrm flipH="1" flipV="1">
              <a:off x="2432" y="1388"/>
              <a:ext cx="325" cy="56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33" name="_s42011"/>
            <p:cNvSpPr>
              <a:spLocks noChangeArrowheads="1"/>
            </p:cNvSpPr>
            <p:nvPr/>
          </p:nvSpPr>
          <p:spPr bwMode="auto">
            <a:xfrm>
              <a:off x="2123" y="1004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Игра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300" b="1">
                <a:latin typeface="Arial" panose="020B0604020202020204" pitchFamily="34" charset="0"/>
              </a:endParaRPr>
            </a:p>
          </p:txBody>
        </p:sp>
        <p:sp>
          <p:nvSpPr>
            <p:cNvPr id="20534" name="_s42012"/>
            <p:cNvSpPr>
              <a:spLocks noChangeArrowheads="1"/>
            </p:cNvSpPr>
            <p:nvPr/>
          </p:nvSpPr>
          <p:spPr bwMode="auto">
            <a:xfrm>
              <a:off x="2654" y="1927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2000" b="1" i="1">
                  <a:solidFill>
                    <a:srgbClr val="006600"/>
                  </a:solidFill>
                  <a:latin typeface="Arial" panose="020B0604020202020204" pitchFamily="34" charset="0"/>
                </a:rPr>
                <a:t>Формы </a:t>
              </a:r>
            </a:p>
            <a:p>
              <a:pPr algn="ctr"/>
              <a:r>
                <a:rPr lang="ru-RU" sz="2000" b="1" i="1">
                  <a:solidFill>
                    <a:srgbClr val="006600"/>
                  </a:solidFill>
                  <a:latin typeface="Arial" panose="020B0604020202020204" pitchFamily="34" charset="0"/>
                </a:rPr>
                <a:t>работы</a:t>
              </a:r>
            </a:p>
          </p:txBody>
        </p:sp>
      </p:grpSp>
      <p:grpSp>
        <p:nvGrpSpPr>
          <p:cNvPr id="20482" name="Diagram 29"/>
          <p:cNvGrpSpPr/>
          <p:nvPr/>
        </p:nvGrpSpPr>
        <p:grpSpPr bwMode="auto">
          <a:xfrm>
            <a:off x="250825" y="981075"/>
            <a:ext cx="8642350" cy="5667375"/>
            <a:chOff x="1586" y="861"/>
            <a:chExt cx="2547" cy="2546"/>
          </a:xfrm>
        </p:grpSpPr>
        <p:sp>
          <p:nvSpPr>
            <p:cNvPr id="20485" name="_s42015"/>
            <p:cNvSpPr>
              <a:spLocks noChangeShapeType="1"/>
            </p:cNvSpPr>
            <p:nvPr/>
          </p:nvSpPr>
          <p:spPr bwMode="auto">
            <a:xfrm flipV="1">
              <a:off x="2860" y="1273"/>
              <a:ext cx="0" cy="65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86" name="_s42016"/>
            <p:cNvSpPr>
              <a:spLocks noChangeArrowheads="1"/>
            </p:cNvSpPr>
            <p:nvPr/>
          </p:nvSpPr>
          <p:spPr bwMode="auto">
            <a:xfrm>
              <a:off x="2654" y="86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panose="020B0604020202020204" pitchFamily="34" charset="0"/>
                </a:rPr>
                <a:t>Открытые</a:t>
              </a:r>
            </a:p>
            <a:p>
              <a:pPr algn="ctr"/>
              <a:r>
                <a:rPr lang="ru-RU" sz="1300" b="1">
                  <a:latin typeface="Arial" panose="020B0604020202020204" pitchFamily="34" charset="0"/>
                </a:rPr>
                <a:t> занятия</a:t>
              </a:r>
            </a:p>
          </p:txBody>
        </p:sp>
        <p:sp>
          <p:nvSpPr>
            <p:cNvPr id="20487" name="_s42017"/>
            <p:cNvSpPr>
              <a:spLocks noChangeShapeType="1"/>
            </p:cNvSpPr>
            <p:nvPr/>
          </p:nvSpPr>
          <p:spPr bwMode="auto">
            <a:xfrm flipV="1">
              <a:off x="2963" y="1388"/>
              <a:ext cx="327" cy="56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88" name="_s42018"/>
            <p:cNvSpPr>
              <a:spLocks noChangeArrowheads="1"/>
            </p:cNvSpPr>
            <p:nvPr/>
          </p:nvSpPr>
          <p:spPr bwMode="auto">
            <a:xfrm>
              <a:off x="3187" y="100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400" b="1">
                  <a:latin typeface="Arial" panose="020B0604020202020204" pitchFamily="34" charset="0"/>
                </a:rPr>
                <a:t>встречи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400" b="1">
                <a:latin typeface="Arial" panose="020B0604020202020204" pitchFamily="34" charset="0"/>
              </a:endParaRPr>
            </a:p>
          </p:txBody>
        </p:sp>
        <p:sp>
          <p:nvSpPr>
            <p:cNvPr id="20489" name="_s42019"/>
            <p:cNvSpPr>
              <a:spLocks noChangeShapeType="1"/>
            </p:cNvSpPr>
            <p:nvPr/>
          </p:nvSpPr>
          <p:spPr bwMode="auto">
            <a:xfrm flipV="1">
              <a:off x="3038" y="1702"/>
              <a:ext cx="566" cy="32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0" name="_s42020"/>
            <p:cNvSpPr>
              <a:spLocks noChangeArrowheads="1"/>
            </p:cNvSpPr>
            <p:nvPr/>
          </p:nvSpPr>
          <p:spPr bwMode="auto">
            <a:xfrm>
              <a:off x="3577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600" b="1">
                <a:latin typeface="Arial" panose="020B0604020202020204" pitchFamily="34" charset="0"/>
              </a:endParaRPr>
            </a:p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Праздники,</a:t>
              </a:r>
            </a:p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развлечения</a:t>
              </a:r>
            </a:p>
            <a:p>
              <a:pPr marL="342900" indent="-342900" algn="ctr"/>
              <a:endParaRPr lang="ru-RU" sz="1400">
                <a:latin typeface="Arial" panose="020B0604020202020204" pitchFamily="34" charset="0"/>
              </a:endParaRPr>
            </a:p>
            <a:p>
              <a:pPr marL="342900" indent="-342900" algn="ctr"/>
              <a:endParaRPr lang="ru-RU" sz="1400">
                <a:latin typeface="Arial" panose="020B0604020202020204" pitchFamily="34" charset="0"/>
              </a:endParaRPr>
            </a:p>
          </p:txBody>
        </p:sp>
        <p:sp>
          <p:nvSpPr>
            <p:cNvPr id="20491" name="_s42021"/>
            <p:cNvSpPr>
              <a:spLocks noChangeShapeType="1"/>
            </p:cNvSpPr>
            <p:nvPr/>
          </p:nvSpPr>
          <p:spPr bwMode="auto">
            <a:xfrm>
              <a:off x="3066" y="2131"/>
              <a:ext cx="653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2" name="_s42022"/>
            <p:cNvSpPr>
              <a:spLocks noChangeArrowheads="1"/>
            </p:cNvSpPr>
            <p:nvPr/>
          </p:nvSpPr>
          <p:spPr bwMode="auto">
            <a:xfrm>
              <a:off x="3720" y="1926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Рассматривание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 картин</a:t>
              </a:r>
            </a:p>
          </p:txBody>
        </p:sp>
        <p:sp>
          <p:nvSpPr>
            <p:cNvPr id="20493" name="_s42023"/>
            <p:cNvSpPr>
              <a:spLocks noChangeShapeType="1"/>
            </p:cNvSpPr>
            <p:nvPr/>
          </p:nvSpPr>
          <p:spPr bwMode="auto">
            <a:xfrm>
              <a:off x="3039" y="2234"/>
              <a:ext cx="565" cy="32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4" name="_s42024"/>
            <p:cNvSpPr>
              <a:spLocks noChangeArrowheads="1"/>
            </p:cNvSpPr>
            <p:nvPr/>
          </p:nvSpPr>
          <p:spPr bwMode="auto">
            <a:xfrm>
              <a:off x="3577" y="245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panose="020B0604020202020204" pitchFamily="34" charset="0"/>
                </a:rPr>
                <a:t>Творческие </a:t>
              </a:r>
            </a:p>
            <a:p>
              <a:pPr algn="ctr"/>
              <a:r>
                <a:rPr lang="ru-RU" sz="1300" b="1">
                  <a:latin typeface="Arial" panose="020B0604020202020204" pitchFamily="34" charset="0"/>
                </a:rPr>
                <a:t>задания</a:t>
              </a:r>
            </a:p>
          </p:txBody>
        </p:sp>
        <p:sp>
          <p:nvSpPr>
            <p:cNvPr id="20495" name="_s42025"/>
            <p:cNvSpPr>
              <a:spLocks noChangeShapeType="1"/>
            </p:cNvSpPr>
            <p:nvPr/>
          </p:nvSpPr>
          <p:spPr bwMode="auto">
            <a:xfrm>
              <a:off x="2964" y="2309"/>
              <a:ext cx="326" cy="56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6" name="_s42026"/>
            <p:cNvSpPr>
              <a:spLocks noChangeArrowheads="1"/>
            </p:cNvSpPr>
            <p:nvPr/>
          </p:nvSpPr>
          <p:spPr bwMode="auto">
            <a:xfrm>
              <a:off x="3187" y="2849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конкурсы</a:t>
              </a:r>
            </a:p>
          </p:txBody>
        </p:sp>
        <p:sp>
          <p:nvSpPr>
            <p:cNvPr id="20497" name="_s42027"/>
            <p:cNvSpPr>
              <a:spLocks noChangeShapeType="1"/>
            </p:cNvSpPr>
            <p:nvPr/>
          </p:nvSpPr>
          <p:spPr bwMode="auto">
            <a:xfrm>
              <a:off x="2861" y="2337"/>
              <a:ext cx="1" cy="6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498" name="_s42028"/>
            <p:cNvSpPr>
              <a:spLocks noChangeArrowheads="1"/>
            </p:cNvSpPr>
            <p:nvPr/>
          </p:nvSpPr>
          <p:spPr bwMode="auto">
            <a:xfrm>
              <a:off x="2654" y="2991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Дидактические 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игры</a:t>
              </a:r>
            </a:p>
            <a:p>
              <a:pPr marL="342900" indent="-342900" algn="ctr"/>
              <a:endParaRPr lang="ru-RU" sz="1300">
                <a:latin typeface="Arial" panose="020B0604020202020204" pitchFamily="34" charset="0"/>
              </a:endParaRPr>
            </a:p>
          </p:txBody>
        </p:sp>
        <p:sp>
          <p:nvSpPr>
            <p:cNvPr id="20499" name="_s42029"/>
            <p:cNvSpPr>
              <a:spLocks noChangeShapeType="1"/>
            </p:cNvSpPr>
            <p:nvPr/>
          </p:nvSpPr>
          <p:spPr bwMode="auto">
            <a:xfrm flipH="1">
              <a:off x="2432" y="2310"/>
              <a:ext cx="327" cy="56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0" name="_s42030"/>
            <p:cNvSpPr>
              <a:spLocks noChangeArrowheads="1"/>
            </p:cNvSpPr>
            <p:nvPr/>
          </p:nvSpPr>
          <p:spPr bwMode="auto">
            <a:xfrm>
              <a:off x="2122" y="284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AutoNum type="arabicPeriod"/>
              </a:pPr>
              <a:endParaRPr lang="ru-RU" sz="1400">
                <a:latin typeface="Arial" panose="020B0604020202020204" pitchFamily="34" charset="0"/>
              </a:endParaRPr>
            </a:p>
            <a:p>
              <a:pPr marL="342900" indent="-342900" algn="ctr"/>
              <a:r>
                <a:rPr lang="ru-RU" sz="1300" b="1">
                  <a:latin typeface="Arial" panose="020B0604020202020204" pitchFamily="34" charset="0"/>
                </a:rPr>
                <a:t>Художественное</a:t>
              </a:r>
            </a:p>
            <a:p>
              <a:pPr marL="342900" indent="-342900" algn="ctr"/>
              <a:r>
                <a:rPr lang="ru-RU" sz="1300" b="1">
                  <a:latin typeface="Arial" panose="020B0604020202020204" pitchFamily="34" charset="0"/>
                </a:rPr>
                <a:t> слово</a:t>
              </a:r>
            </a:p>
          </p:txBody>
        </p:sp>
        <p:sp>
          <p:nvSpPr>
            <p:cNvPr id="20501" name="_s42031"/>
            <p:cNvSpPr>
              <a:spLocks noChangeShapeType="1"/>
            </p:cNvSpPr>
            <p:nvPr/>
          </p:nvSpPr>
          <p:spPr bwMode="auto">
            <a:xfrm flipH="1">
              <a:off x="2118" y="2235"/>
              <a:ext cx="566" cy="32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2" name="_s42032"/>
            <p:cNvSpPr>
              <a:spLocks noChangeArrowheads="1"/>
            </p:cNvSpPr>
            <p:nvPr/>
          </p:nvSpPr>
          <p:spPr bwMode="auto">
            <a:xfrm>
              <a:off x="1732" y="2458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/>
              <a:r>
                <a:rPr lang="ru-RU" sz="1400" b="1">
                  <a:latin typeface="Arial" panose="020B0604020202020204" pitchFamily="34" charset="0"/>
                </a:rPr>
                <a:t>презентации</a:t>
              </a:r>
            </a:p>
          </p:txBody>
        </p:sp>
        <p:sp>
          <p:nvSpPr>
            <p:cNvPr id="20503" name="_s42033"/>
            <p:cNvSpPr>
              <a:spLocks noChangeShapeType="1"/>
            </p:cNvSpPr>
            <p:nvPr/>
          </p:nvSpPr>
          <p:spPr bwMode="auto">
            <a:xfrm flipH="1">
              <a:off x="2003" y="2131"/>
              <a:ext cx="653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4" name="_s42034"/>
            <p:cNvSpPr>
              <a:spLocks noChangeArrowheads="1"/>
            </p:cNvSpPr>
            <p:nvPr/>
          </p:nvSpPr>
          <p:spPr bwMode="auto">
            <a:xfrm>
              <a:off x="1590" y="1925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6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6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Просмотр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 диафильмов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panose="020B0604020202020204" pitchFamily="34" charset="0"/>
              </a:endParaRPr>
            </a:p>
            <a:p>
              <a:pPr marL="342900" indent="-342900" algn="ctr"/>
              <a:endParaRPr lang="ru-RU" sz="1400" b="1">
                <a:latin typeface="Arial" panose="020B0604020202020204" pitchFamily="34" charset="0"/>
              </a:endParaRPr>
            </a:p>
          </p:txBody>
        </p:sp>
        <p:sp>
          <p:nvSpPr>
            <p:cNvPr id="20505" name="_s42035"/>
            <p:cNvSpPr>
              <a:spLocks noChangeShapeType="1"/>
            </p:cNvSpPr>
            <p:nvPr/>
          </p:nvSpPr>
          <p:spPr bwMode="auto">
            <a:xfrm flipH="1" flipV="1">
              <a:off x="2118" y="1702"/>
              <a:ext cx="565" cy="32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6" name="_s42036"/>
            <p:cNvSpPr>
              <a:spLocks noChangeArrowheads="1"/>
            </p:cNvSpPr>
            <p:nvPr/>
          </p:nvSpPr>
          <p:spPr bwMode="auto">
            <a:xfrm>
              <a:off x="1733" y="1393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1300" b="1">
                  <a:latin typeface="Arial" panose="020B0604020202020204" pitchFamily="34" charset="0"/>
                </a:rPr>
                <a:t>экскурсии</a:t>
              </a:r>
            </a:p>
          </p:txBody>
        </p:sp>
        <p:sp>
          <p:nvSpPr>
            <p:cNvPr id="20507" name="_s42037"/>
            <p:cNvSpPr>
              <a:spLocks noChangeShapeType="1"/>
            </p:cNvSpPr>
            <p:nvPr/>
          </p:nvSpPr>
          <p:spPr bwMode="auto">
            <a:xfrm flipH="1" flipV="1">
              <a:off x="2432" y="1388"/>
              <a:ext cx="325" cy="56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0508" name="_s42038"/>
            <p:cNvSpPr>
              <a:spLocks noChangeArrowheads="1"/>
            </p:cNvSpPr>
            <p:nvPr/>
          </p:nvSpPr>
          <p:spPr bwMode="auto">
            <a:xfrm>
              <a:off x="2123" y="1004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endParaRPr lang="ru-RU" sz="1300" b="1">
                <a:latin typeface="Arial" panose="020B0604020202020204" pitchFamily="34" charset="0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ru-RU" sz="1300" b="1">
                  <a:latin typeface="Arial" panose="020B0604020202020204" pitchFamily="34" charset="0"/>
                </a:rPr>
                <a:t>труд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ru-RU" sz="1300" b="1">
                <a:latin typeface="Arial" panose="020B0604020202020204" pitchFamily="34" charset="0"/>
              </a:endParaRPr>
            </a:p>
          </p:txBody>
        </p:sp>
        <p:sp>
          <p:nvSpPr>
            <p:cNvPr id="20509" name="_s42039"/>
            <p:cNvSpPr>
              <a:spLocks noChangeArrowheads="1"/>
            </p:cNvSpPr>
            <p:nvPr/>
          </p:nvSpPr>
          <p:spPr bwMode="auto">
            <a:xfrm>
              <a:off x="2654" y="1927"/>
              <a:ext cx="413" cy="41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 w="9525">
              <a:round/>
            </a:ln>
            <a:scene3d>
              <a:camera prst="legacyPerspectiveTop"/>
              <a:lightRig rig="legacyFlat3" dir="b"/>
            </a:scene3d>
            <a:sp3d z="1000" extrusionH="172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0" tIns="0" rIns="0" bIns="0" anchor="ctr">
              <a:flatTx/>
            </a:bodyPr>
            <a:lstStyle/>
            <a:p>
              <a:pPr algn="ctr"/>
              <a:r>
                <a:rPr lang="ru-RU" sz="2000" b="1" i="1">
                  <a:solidFill>
                    <a:srgbClr val="000099"/>
                  </a:solidFill>
                  <a:latin typeface="Arial" panose="020B0604020202020204" pitchFamily="34" charset="0"/>
                </a:rPr>
                <a:t>Формы </a:t>
              </a:r>
            </a:p>
            <a:p>
              <a:pPr algn="ctr"/>
              <a:r>
                <a:rPr lang="ru-RU" sz="2000" b="1" i="1">
                  <a:solidFill>
                    <a:srgbClr val="000099"/>
                  </a:solidFill>
                  <a:latin typeface="Arial" panose="020B0604020202020204" pitchFamily="34" charset="0"/>
                </a:rPr>
                <a:t>работы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2026440" y="260350"/>
            <a:ext cx="5962658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</a:rPr>
              <a:t>Создание предметно-развивающей среды</a:t>
            </a:r>
          </a:p>
          <a:p>
            <a:pPr algn="ctr"/>
            <a:r>
              <a:rPr lang="ru-RU" b="1" dirty="0">
                <a:solidFill>
                  <a:srgbClr val="000099"/>
                </a:solidFill>
              </a:rPr>
              <a:t>(Оформление </a:t>
            </a:r>
            <a:r>
              <a:rPr lang="ru-RU" b="1" dirty="0" smtClean="0">
                <a:solidFill>
                  <a:srgbClr val="000099"/>
                </a:solidFill>
              </a:rPr>
              <a:t>группы)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22530" name="Picture 5" descr="Фото-008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4838" y="1428750"/>
            <a:ext cx="2735262" cy="200025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531" name="Рисунок 3" descr="F:\фото 2014-2015 дет сад\выставка осень 2014\DSCF140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56325" y="1428750"/>
            <a:ext cx="2592388" cy="200025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532" name="Рисунок 4" descr="F:\фото 2014-2015 дет сад\Г.А\SDC1875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48038" y="4076700"/>
            <a:ext cx="2649537" cy="237648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533" name="Рисунок 5" descr="C:\Users\Лёха\Desktop\дет сад\IMG_227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01713" y="3937000"/>
            <a:ext cx="1947862" cy="259556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534" name="Рисунок 6" descr="C:\Users\Лёха\Desktop\дет сад\мастерская дм\185___12\IMG_258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65900" y="3967163"/>
            <a:ext cx="2159000" cy="259715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0" name="Рисунок 9" descr="C:\Users\директор\Desktop\б\фото5\фото\уг.род.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1412776"/>
            <a:ext cx="2744341" cy="2088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директор\Desktop\б\фото5\фото\угол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1844824"/>
            <a:ext cx="280831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C:\Users\директор\Desktop\б\фото5\фото\уголк дорож движеня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077072"/>
            <a:ext cx="266429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 descr="C:\Users\директор\Desktop\б\фото5\фото\уголок в муз.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3933056"/>
            <a:ext cx="216024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C:\Users\директор\Desktop\б\фото5\фото\уогл.родн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395535" y="4005065"/>
            <a:ext cx="295233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C:\Users\директор\Desktop\б\фото5\фото\уголок (2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1412776"/>
            <a:ext cx="2448272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D:\DC++Загрузки\ВКЛ-ВЫКЛ\ШАБЛОН\ramky_narod_ru2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286000" y="20901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Derby"/>
              </a:rPr>
              <a:t>Детский сад – ребячье счастье</a:t>
            </a:r>
            <a:br>
              <a:rPr lang="ru-RU" b="1" dirty="0" smtClean="0">
                <a:solidFill>
                  <a:srgbClr val="0000FF"/>
                </a:solidFill>
                <a:latin typeface="Derby"/>
              </a:rPr>
            </a:br>
            <a:r>
              <a:rPr lang="ru-RU" b="1" dirty="0" smtClean="0">
                <a:solidFill>
                  <a:srgbClr val="0000FF"/>
                </a:solidFill>
                <a:latin typeface="Derby"/>
              </a:rPr>
              <a:t>Там проходит ребятня</a:t>
            </a:r>
            <a:br>
              <a:rPr lang="ru-RU" b="1" dirty="0" smtClean="0">
                <a:solidFill>
                  <a:srgbClr val="0000FF"/>
                </a:solidFill>
                <a:latin typeface="Derby"/>
              </a:rPr>
            </a:br>
            <a:r>
              <a:rPr lang="ru-RU" b="1" dirty="0" smtClean="0">
                <a:solidFill>
                  <a:srgbClr val="0000FF"/>
                </a:solidFill>
                <a:latin typeface="Derby"/>
              </a:rPr>
              <a:t>Все уроки бытия.</a:t>
            </a:r>
            <a:br>
              <a:rPr lang="ru-RU" b="1" dirty="0" smtClean="0">
                <a:solidFill>
                  <a:srgbClr val="0000FF"/>
                </a:solidFill>
                <a:latin typeface="Derby"/>
              </a:rPr>
            </a:br>
            <a:r>
              <a:rPr lang="ru-RU" b="1" dirty="0" smtClean="0">
                <a:solidFill>
                  <a:srgbClr val="0000FF"/>
                </a:solidFill>
                <a:latin typeface="Derby"/>
              </a:rPr>
              <a:t>Дети в садике живут</a:t>
            </a:r>
            <a:br>
              <a:rPr lang="ru-RU" b="1" dirty="0" smtClean="0">
                <a:solidFill>
                  <a:srgbClr val="0000FF"/>
                </a:solidFill>
                <a:latin typeface="Derby"/>
              </a:rPr>
            </a:br>
            <a:r>
              <a:rPr lang="ru-RU" b="1" dirty="0" smtClean="0">
                <a:solidFill>
                  <a:srgbClr val="0000FF"/>
                </a:solidFill>
                <a:latin typeface="Derby"/>
              </a:rPr>
              <a:t>Здесь играют и поют</a:t>
            </a:r>
            <a:br>
              <a:rPr lang="ru-RU" b="1" dirty="0" smtClean="0">
                <a:solidFill>
                  <a:srgbClr val="0000FF"/>
                </a:solidFill>
                <a:latin typeface="Derby"/>
              </a:rPr>
            </a:br>
            <a:r>
              <a:rPr lang="ru-RU" b="1" dirty="0" smtClean="0">
                <a:solidFill>
                  <a:srgbClr val="0000FF"/>
                </a:solidFill>
                <a:latin typeface="Derby"/>
              </a:rPr>
              <a:t>Здесь друзей себе находят</a:t>
            </a:r>
            <a:br>
              <a:rPr lang="ru-RU" b="1" dirty="0" smtClean="0">
                <a:solidFill>
                  <a:srgbClr val="0000FF"/>
                </a:solidFill>
                <a:latin typeface="Derby"/>
              </a:rPr>
            </a:br>
            <a:r>
              <a:rPr lang="ru-RU" b="1" dirty="0" smtClean="0">
                <a:solidFill>
                  <a:srgbClr val="0000FF"/>
                </a:solidFill>
                <a:latin typeface="Derby"/>
              </a:rPr>
              <a:t>На прогулку с ними ходят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C++Загрузки\ВКЛ-ВЫКЛ\ДО\ПРЕЗЕНТ ДЛЯ АБИДАТ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C++Загрузки\ВКЛ-ВЫКЛ\ДО\ПРЕЗЕНТ ДЛЯ АБИДАТ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C++Загрузки\ВКЛ-ВЫКЛ\ДО\ПРЕЗЕНТ ДЛЯ АБИДАТ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DC++Загрузки\ВКЛ-ВЫКЛ\ШАБЛОН\7e22191a4d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203848" y="1988840"/>
            <a:ext cx="410445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dlib"/>
              </a:rPr>
              <a:t>Мы играем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660066"/>
                </a:solidFill>
                <a:latin typeface="Alterna03_Broken"/>
              </a:rPr>
              <a:t>Дети спорят и мечтают</a:t>
            </a:r>
            <a:br>
              <a:rPr lang="ru-RU" b="1" dirty="0" smtClean="0">
                <a:solidFill>
                  <a:srgbClr val="660066"/>
                </a:solidFill>
                <a:latin typeface="Alterna03_Broken"/>
              </a:rPr>
            </a:br>
            <a:r>
              <a:rPr lang="ru-RU" b="1" dirty="0" smtClean="0">
                <a:solidFill>
                  <a:srgbClr val="660066"/>
                </a:solidFill>
                <a:latin typeface="Alterna03_Broken"/>
              </a:rPr>
              <a:t>Незаметно подрастают</a:t>
            </a:r>
            <a:br>
              <a:rPr lang="ru-RU" b="1" dirty="0" smtClean="0">
                <a:solidFill>
                  <a:srgbClr val="660066"/>
                </a:solidFill>
                <a:latin typeface="Alterna03_Broken"/>
              </a:rPr>
            </a:br>
            <a:r>
              <a:rPr lang="ru-RU" b="1" dirty="0" smtClean="0">
                <a:solidFill>
                  <a:srgbClr val="660066"/>
                </a:solidFill>
                <a:latin typeface="Alterna03_Broken"/>
              </a:rPr>
              <a:t>Детский сад – второй наш дом</a:t>
            </a:r>
            <a:br>
              <a:rPr lang="ru-RU" b="1" dirty="0" smtClean="0">
                <a:solidFill>
                  <a:srgbClr val="660066"/>
                </a:solidFill>
                <a:latin typeface="Alterna03_Broken"/>
              </a:rPr>
            </a:br>
            <a:r>
              <a:rPr lang="ru-RU" b="1" dirty="0" smtClean="0">
                <a:solidFill>
                  <a:srgbClr val="660066"/>
                </a:solidFill>
                <a:latin typeface="Alterna03_Broken"/>
              </a:rPr>
              <a:t>Как тепло, уютно в нём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C++Загрузки\ВКЛ-ВЫКЛ\ДО\ПРЕЗЕНТ ДЛЯ АБИДАТ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C++Загрузки\ВКЛ-ВЫКЛ\ДО\ПРЕЗЕНТ ДЛЯ АБИДАТ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5003800" y="1052513"/>
            <a:ext cx="22907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chemeClr val="accent2"/>
                </a:solidFill>
              </a:rPr>
              <a:t>Немного о себе.</a:t>
            </a:r>
          </a:p>
        </p:txBody>
      </p:sp>
      <p:sp>
        <p:nvSpPr>
          <p:cNvPr id="14342" name="TextBox 4"/>
          <p:cNvSpPr txBox="1">
            <a:spLocks noChangeArrowheads="1"/>
          </p:cNvSpPr>
          <p:nvPr/>
        </p:nvSpPr>
        <p:spPr bwMode="auto">
          <a:xfrm>
            <a:off x="4219575" y="1773238"/>
            <a:ext cx="4924425" cy="31700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2"/>
                </a:solidFill>
              </a:rPr>
              <a:t>Дата рождения: </a:t>
            </a:r>
            <a:r>
              <a:rPr lang="ru-RU" sz="2000" b="1" i="1" dirty="0" smtClean="0">
                <a:solidFill>
                  <a:schemeClr val="accent2"/>
                </a:solidFill>
              </a:rPr>
              <a:t>06.08.1972г.</a:t>
            </a:r>
            <a:endParaRPr lang="ru-RU" sz="2000" b="1" i="1" dirty="0">
              <a:solidFill>
                <a:schemeClr val="accent2"/>
              </a:solidFill>
            </a:endParaRPr>
          </a:p>
          <a:p>
            <a:endParaRPr lang="ru-RU" sz="2000" b="1" i="1" dirty="0">
              <a:solidFill>
                <a:schemeClr val="accent2"/>
              </a:solidFill>
            </a:endParaRPr>
          </a:p>
          <a:p>
            <a:r>
              <a:rPr lang="ru-RU" sz="2000" b="1" i="1" dirty="0">
                <a:solidFill>
                  <a:schemeClr val="accent2"/>
                </a:solidFill>
              </a:rPr>
              <a:t>Наличие квалификации – высшая</a:t>
            </a:r>
          </a:p>
          <a:p>
            <a:r>
              <a:rPr lang="ru-RU" sz="2000" b="1" i="1" dirty="0">
                <a:solidFill>
                  <a:schemeClr val="accent2"/>
                </a:solidFill>
              </a:rPr>
              <a:t>(приказ №42 по УО от </a:t>
            </a:r>
            <a:r>
              <a:rPr lang="ru-RU" sz="2000" b="1" i="1" dirty="0" smtClean="0">
                <a:solidFill>
                  <a:schemeClr val="accent2"/>
                </a:solidFill>
              </a:rPr>
              <a:t>07.04.2021г</a:t>
            </a:r>
            <a:r>
              <a:rPr lang="ru-RU" sz="2000" b="1" i="1" dirty="0">
                <a:solidFill>
                  <a:schemeClr val="accent2"/>
                </a:solidFill>
              </a:rPr>
              <a:t>.)</a:t>
            </a:r>
          </a:p>
          <a:p>
            <a:r>
              <a:rPr lang="ru-RU" sz="2000" b="1" i="1" dirty="0">
                <a:solidFill>
                  <a:schemeClr val="accent2"/>
                </a:solidFill>
              </a:rPr>
              <a:t>Образование – </a:t>
            </a:r>
            <a:r>
              <a:rPr lang="ru-RU" sz="2000" b="1" i="1" dirty="0" smtClean="0">
                <a:solidFill>
                  <a:schemeClr val="accent2"/>
                </a:solidFill>
              </a:rPr>
              <a:t>высшее педагогическое</a:t>
            </a:r>
            <a:endParaRPr lang="ru-RU" sz="2000" b="1" i="1" dirty="0">
              <a:solidFill>
                <a:schemeClr val="accent2"/>
              </a:solidFill>
            </a:endParaRPr>
          </a:p>
          <a:p>
            <a:r>
              <a:rPr lang="ru-RU" sz="2000" b="1" i="1" dirty="0">
                <a:solidFill>
                  <a:schemeClr val="accent2"/>
                </a:solidFill>
              </a:rPr>
              <a:t>В </a:t>
            </a:r>
            <a:r>
              <a:rPr lang="ru-RU" sz="2000" b="1" i="1" dirty="0" smtClean="0">
                <a:solidFill>
                  <a:schemeClr val="accent2"/>
                </a:solidFill>
              </a:rPr>
              <a:t>1994году </a:t>
            </a:r>
            <a:r>
              <a:rPr lang="ru-RU" sz="2000" b="1" i="1" dirty="0">
                <a:solidFill>
                  <a:schemeClr val="accent2"/>
                </a:solidFill>
              </a:rPr>
              <a:t>окончила </a:t>
            </a:r>
            <a:r>
              <a:rPr lang="ru-RU" sz="2000" b="1" i="1" dirty="0" smtClean="0">
                <a:solidFill>
                  <a:schemeClr val="accent2"/>
                </a:solidFill>
              </a:rPr>
              <a:t>Дагестанский государственный Педагогический институт</a:t>
            </a:r>
            <a:endParaRPr lang="ru-RU" sz="2000" b="1" i="1" dirty="0">
              <a:solidFill>
                <a:schemeClr val="accent2"/>
              </a:solidFill>
            </a:endParaRPr>
          </a:p>
          <a:p>
            <a:r>
              <a:rPr lang="ru-RU" sz="2000" b="1" i="1" dirty="0">
                <a:solidFill>
                  <a:schemeClr val="accent2"/>
                </a:solidFill>
              </a:rPr>
              <a:t>квалификация – </a:t>
            </a:r>
            <a:r>
              <a:rPr lang="ru-RU" sz="2000" b="1" i="1" dirty="0" smtClean="0">
                <a:solidFill>
                  <a:schemeClr val="accent2"/>
                </a:solidFill>
              </a:rPr>
              <a:t>учитель французского Языка и русский литература</a:t>
            </a:r>
            <a:endParaRPr lang="ru-RU" sz="2000" b="1" i="1" dirty="0">
              <a:solidFill>
                <a:schemeClr val="accent2"/>
              </a:solidFill>
            </a:endParaRPr>
          </a:p>
        </p:txBody>
      </p:sp>
      <p:sp>
        <p:nvSpPr>
          <p:cNvPr id="14343" name="TextBox 5"/>
          <p:cNvSpPr txBox="1">
            <a:spLocks noChangeArrowheads="1"/>
          </p:cNvSpPr>
          <p:nvPr/>
        </p:nvSpPr>
        <p:spPr bwMode="auto">
          <a:xfrm>
            <a:off x="2987675" y="5445125"/>
            <a:ext cx="5525295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2"/>
                </a:solidFill>
              </a:rPr>
              <a:t>Педагогический стаж работы – </a:t>
            </a:r>
            <a:r>
              <a:rPr lang="ru-RU" b="1" i="1" dirty="0" smtClean="0">
                <a:solidFill>
                  <a:schemeClr val="accent2"/>
                </a:solidFill>
              </a:rPr>
              <a:t>13лет</a:t>
            </a:r>
            <a:endParaRPr lang="ru-RU" b="1" i="1" dirty="0">
              <a:solidFill>
                <a:schemeClr val="accent2"/>
              </a:solidFill>
            </a:endParaRPr>
          </a:p>
          <a:p>
            <a:r>
              <a:rPr lang="ru-RU" b="1" i="1" dirty="0">
                <a:solidFill>
                  <a:schemeClr val="accent2"/>
                </a:solidFill>
              </a:rPr>
              <a:t>В данном учреждении – </a:t>
            </a:r>
            <a:r>
              <a:rPr lang="ru-RU" b="1" i="1" dirty="0" smtClean="0">
                <a:solidFill>
                  <a:schemeClr val="accent2"/>
                </a:solidFill>
              </a:rPr>
              <a:t>7лет</a:t>
            </a:r>
            <a:endParaRPr lang="ru-RU" b="1" i="1" dirty="0">
              <a:solidFill>
                <a:schemeClr val="accent2"/>
              </a:solidFill>
            </a:endParaRPr>
          </a:p>
        </p:txBody>
      </p:sp>
      <p:pic>
        <p:nvPicPr>
          <p:cNvPr id="9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2000" y="116632"/>
            <a:ext cx="1775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2"/>
          <p:cNvSpPr>
            <a:spLocks noChangeArrowheads="1"/>
          </p:cNvSpPr>
          <p:nvPr/>
        </p:nvSpPr>
        <p:spPr bwMode="auto">
          <a:xfrm>
            <a:off x="228600" y="-131445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" name="Picture 2" descr="D:\DC++Загрузки\ВКЛ-ВЫКЛ\ШАБЛОН\815024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851920" y="1196752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ndes"/>
              </a:rPr>
              <a:t>На занятиях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00FF"/>
                </a:solidFill>
                <a:latin typeface="American Retro"/>
              </a:rPr>
              <a:t>День за днём идёт ученье</a:t>
            </a:r>
            <a:br>
              <a:rPr lang="ru-RU" b="1" dirty="0" smtClean="0">
                <a:solidFill>
                  <a:srgbClr val="0000FF"/>
                </a:solidFill>
                <a:latin typeface="American Retro"/>
              </a:rPr>
            </a:br>
            <a:r>
              <a:rPr lang="ru-RU" b="1" dirty="0" smtClean="0">
                <a:solidFill>
                  <a:srgbClr val="0000FF"/>
                </a:solidFill>
                <a:latin typeface="American Retro"/>
              </a:rPr>
              <a:t>Что-то вроде приключенья</a:t>
            </a:r>
            <a:br>
              <a:rPr lang="ru-RU" b="1" dirty="0" smtClean="0">
                <a:solidFill>
                  <a:srgbClr val="0000FF"/>
                </a:solidFill>
                <a:latin typeface="American Retro"/>
              </a:rPr>
            </a:br>
            <a:r>
              <a:rPr lang="ru-RU" b="1" dirty="0" smtClean="0">
                <a:solidFill>
                  <a:srgbClr val="0000FF"/>
                </a:solidFill>
                <a:latin typeface="American Retro"/>
              </a:rPr>
              <a:t>Дети счастливо цветут</a:t>
            </a:r>
            <a:br>
              <a:rPr lang="ru-RU" b="1" dirty="0" smtClean="0">
                <a:solidFill>
                  <a:srgbClr val="0000FF"/>
                </a:solidFill>
                <a:latin typeface="American Retro"/>
              </a:rPr>
            </a:br>
            <a:r>
              <a:rPr lang="ru-RU" b="1" dirty="0" smtClean="0">
                <a:solidFill>
                  <a:srgbClr val="0000FF"/>
                </a:solidFill>
                <a:latin typeface="American Retro"/>
              </a:rPr>
              <a:t>В детский сад гурьбой идут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" name="Замещающее содержимое 1" descr="cb97c618-0dff-4dba-81d3-63909caca6be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7314" y="260648"/>
            <a:ext cx="4320669" cy="6264695"/>
          </a:xfrm>
          <a:prstGeom prst="round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Замещающее содержимое 3" descr="4a99fbb6-7342-4bc1-a417-037040c2e26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260648"/>
            <a:ext cx="4176464" cy="6336704"/>
          </a:xfrm>
          <a:prstGeom prst="roundRect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 dirty="0"/>
          </a:p>
        </p:txBody>
      </p:sp>
      <p:pic>
        <p:nvPicPr>
          <p:cNvPr id="7" name="Замещающее содержимое 6" descr="cb84fb7b-63e0-4859-8c0a-aad9c8dabd7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20480" cy="62646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директор\Desktop\82ee04d3-c677-43e0-b283-cc21977af0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032448" cy="61926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иректор\Desktop\aa290cdc-e880-4c6d-8670-cfb6808b7a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27984" cy="6048672"/>
          </a:xfrm>
          <a:prstGeom prst="roundRect">
            <a:avLst>
              <a:gd name="adj" fmla="val 16667"/>
            </a:avLst>
          </a:prstGeom>
          <a:ln w="7620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4067944" cy="6120680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14"/>
          <p:cNvSpPr txBox="1">
            <a:spLocks noChangeArrowheads="1"/>
          </p:cNvSpPr>
          <p:nvPr/>
        </p:nvSpPr>
        <p:spPr bwMode="auto">
          <a:xfrm>
            <a:off x="3375025" y="7667625"/>
            <a:ext cx="2116138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r>
              <a:rPr lang="en-US" sz="1200" b="1">
                <a:solidFill>
                  <a:srgbClr val="0000FF"/>
                </a:solidFill>
              </a:rPr>
              <a:t>Музыкальный досуг</a:t>
            </a:r>
            <a:endParaRPr lang="en-US" sz="1100"/>
          </a:p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«Звёзды Победы»</a:t>
            </a:r>
            <a:endParaRPr lang="en-US"/>
          </a:p>
        </p:txBody>
      </p:sp>
      <p:sp>
        <p:nvSpPr>
          <p:cNvPr id="34823" name="Rectangle 15"/>
          <p:cNvSpPr>
            <a:spLocks noChangeArrowheads="1"/>
          </p:cNvSpPr>
          <p:nvPr/>
        </p:nvSpPr>
        <p:spPr bwMode="auto">
          <a:xfrm>
            <a:off x="1089025" y="-1493838"/>
            <a:ext cx="1519238" cy="884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ru-RU" sz="2800" b="1" i="1">
                <a:solidFill>
                  <a:srgbClr val="0000FF"/>
                </a:solidFill>
              </a:rPr>
              <a:t>Проект </a:t>
            </a:r>
            <a:endParaRPr lang="ru-RU" sz="1100"/>
          </a:p>
          <a:p>
            <a:pPr eaLnBrk="0" hangingPunct="0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5976664" cy="324036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401616"/>
            <a:ext cx="6192688" cy="345638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386490"/>
            <a:ext cx="2160239" cy="2374101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155162" y="0"/>
            <a:ext cx="19888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275856" y="1772816"/>
            <a:ext cx="2735263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1800" b="1">
              <a:latin typeface="Arial" panose="020B0604020202020204" pitchFamily="34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95288" y="476250"/>
            <a:ext cx="3816350" cy="9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sz="1800" b="1">
                <a:solidFill>
                  <a:srgbClr val="000099"/>
                </a:solidFill>
                <a:latin typeface="Arial" panose="020B0604020202020204" pitchFamily="34" charset="0"/>
              </a:rPr>
              <a:t>Консультации, беседы,</a:t>
            </a:r>
          </a:p>
          <a:p>
            <a:pPr algn="ctr">
              <a:spcBef>
                <a:spcPct val="50000"/>
              </a:spcBef>
            </a:pPr>
            <a:r>
              <a:rPr lang="ru-RU" sz="1800" b="1">
                <a:solidFill>
                  <a:srgbClr val="000099"/>
                </a:solidFill>
                <a:latin typeface="Arial" panose="020B0604020202020204" pitchFamily="34" charset="0"/>
              </a:rPr>
              <a:t>семинары-практикумы</a:t>
            </a:r>
            <a:endParaRPr lang="ru-RU" sz="18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148263" y="1125538"/>
            <a:ext cx="309562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4716463" y="476250"/>
            <a:ext cx="3960812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79388" y="1773238"/>
            <a:ext cx="2700337" cy="1223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6300788" y="1700213"/>
            <a:ext cx="2663825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1800">
              <a:latin typeface="Arial" panose="020B0604020202020204" pitchFamily="34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6300788" y="3284538"/>
            <a:ext cx="2447925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ru-RU" sz="1800" b="1">
              <a:latin typeface="Arial" panose="020B0604020202020204" pitchFamily="34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50825" y="2060575"/>
            <a:ext cx="2592388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000099"/>
                </a:solidFill>
                <a:latin typeface="Arial" panose="020B0604020202020204" pitchFamily="34" charset="0"/>
              </a:rPr>
              <a:t>Фото выставки и выставки рисунков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372225" y="1916113"/>
            <a:ext cx="2592388" cy="779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000099"/>
                </a:solidFill>
                <a:latin typeface="Arial" panose="020B0604020202020204" pitchFamily="34" charset="0"/>
              </a:rPr>
              <a:t>Творческие</a:t>
            </a:r>
          </a:p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000099"/>
                </a:solidFill>
                <a:latin typeface="Arial" panose="020B0604020202020204" pitchFamily="34" charset="0"/>
              </a:rPr>
              <a:t>отчеты родителей.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395288" y="3284538"/>
            <a:ext cx="2447925" cy="925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>
                <a:solidFill>
                  <a:srgbClr val="000099"/>
                </a:solidFill>
                <a:latin typeface="Arial" panose="020B0604020202020204" pitchFamily="34" charset="0"/>
              </a:rPr>
              <a:t>Родительские уголки и папки-передвижки 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6300788" y="3284538"/>
            <a:ext cx="2447925" cy="915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>
                <a:solidFill>
                  <a:srgbClr val="000099"/>
                </a:solidFill>
                <a:latin typeface="Arial" panose="020B0604020202020204" pitchFamily="34" charset="0"/>
              </a:rPr>
              <a:t>Родительские собрания и домашние задания</a:t>
            </a:r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H="1">
            <a:off x="2843213" y="24209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5940425" y="234950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H="1">
            <a:off x="2843213" y="2852738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5940425" y="2708275"/>
            <a:ext cx="3603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H="1" flipV="1">
            <a:off x="2484438" y="1412875"/>
            <a:ext cx="7191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 flipV="1">
            <a:off x="5940425" y="1412875"/>
            <a:ext cx="7191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4787900" y="620713"/>
            <a:ext cx="3744913" cy="64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000099"/>
                </a:solidFill>
                <a:latin typeface="Arial" panose="020B0604020202020204" pitchFamily="34" charset="0"/>
              </a:rPr>
              <a:t>Участие в конкурсах и утренниках</a:t>
            </a: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3492500" y="1989138"/>
            <a:ext cx="223202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0099"/>
                </a:solidFill>
                <a:latin typeface="Arial" panose="020B0604020202020204" pitchFamily="34" charset="0"/>
              </a:rPr>
              <a:t>Работа с родителями</a:t>
            </a:r>
          </a:p>
        </p:txBody>
      </p:sp>
      <p:pic>
        <p:nvPicPr>
          <p:cNvPr id="30" name="Рисунок 29" descr="G:\фото\20181121_1021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933056"/>
            <a:ext cx="3816424" cy="252028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  <p:bldP spid="47107" grpId="0" animBg="1"/>
      <p:bldP spid="47109" grpId="0" animBg="1"/>
      <p:bldP spid="47110" grpId="0" animBg="1"/>
      <p:bldP spid="47111" grpId="0" animBg="1"/>
      <p:bldP spid="47112" grpId="0" animBg="1"/>
      <p:bldP spid="47113" grpId="0"/>
      <p:bldP spid="47114" grpId="0"/>
      <p:bldP spid="47115" grpId="0" animBg="1"/>
      <p:bldP spid="47116" grpId="0"/>
      <p:bldP spid="47117" grpId="0" animBg="1"/>
      <p:bldP spid="47118" grpId="0" animBg="1"/>
      <p:bldP spid="47119" grpId="0" animBg="1"/>
      <p:bldP spid="47120" grpId="0" animBg="1"/>
      <p:bldP spid="47121" grpId="0" animBg="1"/>
      <p:bldP spid="47122" grpId="0" animBg="1"/>
      <p:bldP spid="47123" grpId="0" animBg="1"/>
      <p:bldP spid="471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052736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Мир детства сладостен и тонок,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Как флейты плавающий звук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Пока смеётся мне ребенок,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Я знаю, что не зря живу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Твердят друзья: «Есть нивы тише»,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Но ни за что не отступлю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Я этих милых ребятишек,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Как собственных детей люблю.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И каждый день,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Как на премьеру.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Вхожу в притихший детский сад: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Иду сюда не для карьеры-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Здесь каждый мне ребенок рад.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Быть в гуще детских восприятий..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И так на протяжении лет -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Судьба моя – я воспитатель! 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Нет лучшей доли на земле.</a:t>
            </a:r>
            <a:endParaRPr lang="ru-RU" sz="18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6146" name="Picture 2" descr="C:\Users\директор\Desktop\2972e06a-5564-4d9e-8cd5-5ecf338bce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376264" cy="230425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7" name="Picture 3" descr="C:\Users\директор\Desktop\6abe7ec5-a13b-449f-afdd-628f1a22ec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149080"/>
            <a:ext cx="2520280" cy="230425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8" name="Picture 4" descr="C:\Users\директор\Desktop\e99819c3-b168-4894-b482-87d1bc60c0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365104"/>
            <a:ext cx="2520280" cy="223224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0" name="Picture 6" descr="C:\Users\директор\Desktop\823c9a39-c344-4942-8f88-5d6a4044e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60648"/>
            <a:ext cx="2465040" cy="2304256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3859213"/>
            <a:ext cx="29749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0" y="1341438"/>
            <a:ext cx="8788400" cy="33829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7200" b="1" i="1">
                <a:solidFill>
                  <a:schemeClr val="accent2"/>
                </a:solidFill>
              </a:rPr>
              <a:t>Спасибо </a:t>
            </a:r>
          </a:p>
          <a:p>
            <a:pPr algn="ctr"/>
            <a:r>
              <a:rPr lang="ru-RU" sz="7200" b="1" i="1">
                <a:solidFill>
                  <a:schemeClr val="accent2"/>
                </a:solidFill>
              </a:rPr>
              <a:t>за </a:t>
            </a:r>
          </a:p>
          <a:p>
            <a:pPr algn="ctr"/>
            <a:r>
              <a:rPr lang="ru-RU" sz="7200" b="1" i="1">
                <a:solidFill>
                  <a:schemeClr val="accent2"/>
                </a:solidFill>
              </a:rPr>
              <a:t>внимание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05263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467544" y="765174"/>
            <a:ext cx="7920880" cy="32316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accent2"/>
                </a:solidFill>
              </a:rPr>
              <a:t>Курсы повышения квалификации</a:t>
            </a:r>
            <a:r>
              <a:rPr lang="ru-RU" b="1" i="1" dirty="0">
                <a:solidFill>
                  <a:schemeClr val="accent2"/>
                </a:solidFill>
              </a:rPr>
              <a:t>:</a:t>
            </a:r>
            <a:endParaRPr lang="ru-RU" dirty="0">
              <a:solidFill>
                <a:schemeClr val="accent2"/>
              </a:solidFill>
            </a:endParaRPr>
          </a:p>
          <a:p>
            <a:endParaRPr lang="ru-RU" sz="1800" dirty="0">
              <a:solidFill>
                <a:schemeClr val="accent2"/>
              </a:solidFill>
            </a:endParaRPr>
          </a:p>
          <a:p>
            <a:r>
              <a:rPr lang="ru-RU" sz="1800" b="1" i="1" dirty="0" smtClean="0">
                <a:solidFill>
                  <a:schemeClr val="accent2"/>
                </a:solidFill>
              </a:rPr>
              <a:t>2020год </a:t>
            </a:r>
            <a:r>
              <a:rPr lang="ru-RU" sz="1800" b="1" i="1" dirty="0">
                <a:solidFill>
                  <a:schemeClr val="accent2"/>
                </a:solidFill>
              </a:rPr>
              <a:t>– </a:t>
            </a:r>
            <a:r>
              <a:rPr lang="ru-RU" sz="1800" b="1" i="1" dirty="0" smtClean="0">
                <a:solidFill>
                  <a:schemeClr val="accent2"/>
                </a:solidFill>
              </a:rPr>
              <a:t>«Современные подходы к организации и содержанию дошкольной организации</a:t>
            </a:r>
            <a:endParaRPr lang="ru-RU" sz="1800" b="1" i="1" dirty="0">
              <a:solidFill>
                <a:schemeClr val="accent2"/>
              </a:solidFill>
            </a:endParaRPr>
          </a:p>
          <a:p>
            <a:r>
              <a:rPr lang="ru-RU" sz="1800" b="1" i="1" dirty="0" smtClean="0">
                <a:solidFill>
                  <a:schemeClr val="accent2"/>
                </a:solidFill>
              </a:rPr>
              <a:t>2019год </a:t>
            </a:r>
            <a:r>
              <a:rPr lang="ru-RU" sz="1800" b="1" i="1" dirty="0">
                <a:solidFill>
                  <a:schemeClr val="accent2"/>
                </a:solidFill>
              </a:rPr>
              <a:t>– </a:t>
            </a:r>
            <a:r>
              <a:rPr lang="ru-RU" sz="1800" b="1" i="1" dirty="0" smtClean="0">
                <a:solidFill>
                  <a:schemeClr val="accent2"/>
                </a:solidFill>
              </a:rPr>
              <a:t>«Организация  развивающей предметно-пространственной среды в соответствии с ФГОС ДО</a:t>
            </a:r>
            <a:endParaRPr lang="ru-RU" sz="1800" b="1" i="1" dirty="0">
              <a:solidFill>
                <a:schemeClr val="accent2"/>
              </a:solidFill>
            </a:endParaRPr>
          </a:p>
          <a:p>
            <a:r>
              <a:rPr lang="ru-RU" sz="1800" b="1" i="1" dirty="0" smtClean="0">
                <a:solidFill>
                  <a:schemeClr val="accent2"/>
                </a:solidFill>
              </a:rPr>
              <a:t>2018год </a:t>
            </a:r>
            <a:r>
              <a:rPr lang="ru-RU" sz="1800" b="1" i="1" dirty="0">
                <a:solidFill>
                  <a:schemeClr val="accent2"/>
                </a:solidFill>
              </a:rPr>
              <a:t>– </a:t>
            </a:r>
            <a:r>
              <a:rPr lang="ru-RU" sz="1800" b="1" i="1" dirty="0" smtClean="0">
                <a:solidFill>
                  <a:schemeClr val="accent2"/>
                </a:solidFill>
              </a:rPr>
              <a:t>«Обучение навыкам оказания первой помощи»</a:t>
            </a:r>
          </a:p>
          <a:p>
            <a:r>
              <a:rPr lang="ru-RU" sz="1800" b="1" i="1" dirty="0" smtClean="0">
                <a:solidFill>
                  <a:schemeClr val="accent2"/>
                </a:solidFill>
              </a:rPr>
              <a:t>2018 год- «</a:t>
            </a:r>
            <a:r>
              <a:rPr lang="ru-RU" sz="1800" b="1" i="1" dirty="0" err="1" smtClean="0">
                <a:solidFill>
                  <a:schemeClr val="accent2"/>
                </a:solidFill>
              </a:rPr>
              <a:t>Физкультурно</a:t>
            </a:r>
            <a:r>
              <a:rPr lang="ru-RU" sz="1800" b="1" i="1" dirty="0" smtClean="0">
                <a:solidFill>
                  <a:schemeClr val="accent2"/>
                </a:solidFill>
              </a:rPr>
              <a:t> – оздоровительный технологии  для ослабленных детей и подростков  в образовательных организациях.</a:t>
            </a:r>
          </a:p>
          <a:p>
            <a:r>
              <a:rPr lang="ru-RU" sz="1800" b="1" i="1" dirty="0" smtClean="0">
                <a:solidFill>
                  <a:schemeClr val="accent2"/>
                </a:solidFill>
              </a:rPr>
              <a:t>2021 год- « Основы оказания первой помощи»</a:t>
            </a:r>
          </a:p>
          <a:p>
            <a:endParaRPr lang="ru-RU" sz="1800" b="1" i="1" dirty="0">
              <a:solidFill>
                <a:schemeClr val="accent2"/>
              </a:solidFill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95288" y="3789363"/>
            <a:ext cx="49149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r>
              <a:rPr lang="ru-RU" sz="1800" b="1" i="1">
                <a:solidFill>
                  <a:schemeClr val="accent2"/>
                </a:solidFill>
              </a:rPr>
              <a:t>2015 год – «Организация образовательной деятельности, в контексте ФГОС </a:t>
            </a:r>
          </a:p>
          <a:p>
            <a:r>
              <a:rPr lang="ru-RU" sz="1800" b="1" i="1">
                <a:solidFill>
                  <a:schemeClr val="accent2"/>
                </a:solidFill>
              </a:rPr>
              <a:t>дошкольного образования</a:t>
            </a:r>
            <a:endParaRPr lang="ru-RU" b="1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5760640" cy="648072"/>
          </a:xfrm>
        </p:spPr>
        <p:txBody>
          <a:bodyPr/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accent2"/>
                </a:solidFill>
              </a:rPr>
              <a:t>Профессиональная переподготовка.</a:t>
            </a:r>
            <a:r>
              <a:rPr lang="ru-RU" dirty="0" smtClean="0">
                <a:solidFill>
                  <a:schemeClr val="accent2"/>
                </a:solidFill>
              </a:rPr>
              <a:t/>
            </a:r>
            <a:br>
              <a:rPr lang="ru-RU" dirty="0" smtClean="0">
                <a:solidFill>
                  <a:schemeClr val="accent2"/>
                </a:solidFill>
              </a:rPr>
            </a:br>
            <a:r>
              <a:rPr lang="ru-RU" sz="2000" dirty="0" smtClean="0">
                <a:solidFill>
                  <a:schemeClr val="accent2"/>
                </a:solidFill>
              </a:rPr>
              <a:t>1.Учреждение дополнительного профессионального образования « Махачкалинский центр повышения квалификации</a:t>
            </a:r>
            <a:r>
              <a:rPr lang="ru-RU" sz="3600" dirty="0" smtClean="0">
                <a:solidFill>
                  <a:schemeClr val="accent2"/>
                </a:solidFill>
              </a:rPr>
              <a:t>»,</a:t>
            </a:r>
            <a:r>
              <a:rPr lang="ru-RU" sz="2000" dirty="0" smtClean="0">
                <a:solidFill>
                  <a:schemeClr val="accent2"/>
                </a:solidFill>
              </a:rPr>
              <a:t>2017 год </a:t>
            </a:r>
            <a:r>
              <a:rPr lang="ru-RU" sz="2000" dirty="0" smtClean="0">
                <a:solidFill>
                  <a:schemeClr val="accent2"/>
                </a:solidFill>
              </a:rPr>
              <a:t/>
            </a:r>
            <a:br>
              <a:rPr lang="ru-RU" sz="2000" dirty="0" smtClean="0">
                <a:solidFill>
                  <a:schemeClr val="accent2"/>
                </a:solidFill>
              </a:rPr>
            </a:br>
            <a:r>
              <a:rPr lang="ru-RU" sz="2000" dirty="0" smtClean="0">
                <a:solidFill>
                  <a:schemeClr val="accent2"/>
                </a:solidFill>
              </a:rPr>
              <a:t>« </a:t>
            </a:r>
            <a:r>
              <a:rPr lang="ru-RU" sz="2000" dirty="0" smtClean="0">
                <a:solidFill>
                  <a:schemeClr val="accent2"/>
                </a:solidFill>
              </a:rPr>
              <a:t>Физическая Культура».</a:t>
            </a:r>
            <a:br>
              <a:rPr lang="ru-RU" sz="2000" dirty="0" smtClean="0">
                <a:solidFill>
                  <a:schemeClr val="accent2"/>
                </a:solidFill>
              </a:rPr>
            </a:br>
            <a:r>
              <a:rPr lang="ru-RU" sz="2000" dirty="0" smtClean="0">
                <a:solidFill>
                  <a:schemeClr val="accent2"/>
                </a:solidFill>
              </a:rPr>
              <a:t>2.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4175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480175" y="0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3859213"/>
            <a:ext cx="29749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685800" y="492125"/>
            <a:ext cx="3886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2600" b="1" i="1" dirty="0">
                <a:solidFill>
                  <a:srgbClr val="000080"/>
                </a:solidFill>
                <a:latin typeface="+mj-lt"/>
                <a:cs typeface="Arial" panose="020B0604020202020204" pitchFamily="34" charset="0"/>
              </a:rPr>
              <a:t>Мой девиз по работе:</a:t>
            </a:r>
            <a:endParaRPr lang="ru-RU" sz="1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503238" y="1101725"/>
            <a:ext cx="5868987" cy="211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2000" b="1" i="1">
                <a:solidFill>
                  <a:srgbClr val="000080"/>
                </a:solidFill>
                <a:cs typeface="Arial" panose="020B0604020202020204" pitchFamily="34" charset="0"/>
              </a:rPr>
              <a:t>«…как прошло детство, кто вел ребенка за руку в детские годы, что вошло в разум и сердце из окружающего мира – от  этого зависит, каким человеком станет сегодняшний малыш»  В.А.Сухомлинский</a:t>
            </a:r>
          </a:p>
          <a:p>
            <a:endParaRPr lang="ru-RU" sz="1800" i="1">
              <a:cs typeface="Arial" panose="020B0604020202020204" pitchFamily="34" charset="0"/>
            </a:endParaRPr>
          </a:p>
        </p:txBody>
      </p:sp>
      <p:pic>
        <p:nvPicPr>
          <p:cNvPr id="16390" name="Picture 4" descr="Изображение 03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35375" y="2997200"/>
            <a:ext cx="4765675" cy="3573463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996952"/>
            <a:ext cx="47525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verniedruzaj.ucoz.ru/screenshot/gz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3859213"/>
            <a:ext cx="29749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https://im2-tub-ru.yandex.net/i?id=55c84f667bf6d4872060f52d485e19b8&amp;n=33&amp;h=190&amp;w=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88913"/>
            <a:ext cx="2627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8313" y="587375"/>
            <a:ext cx="446405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2600" b="1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Педагогическое кредо</a:t>
            </a:r>
            <a:endParaRPr lang="ru-RU" sz="1800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6840537" cy="1708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В детском садике быть  воспитателем    </a:t>
            </a:r>
          </a:p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Каждодневное сложное дело,         </a:t>
            </a:r>
          </a:p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Нужно чутким быть, добрым, внимательным,</a:t>
            </a:r>
          </a:p>
          <a:p>
            <a:pPr>
              <a:spcAft>
                <a:spcPts val="1000"/>
              </a:spcAft>
              <a:defRPr/>
            </a:pPr>
            <a:r>
              <a:rPr lang="ru-RU" sz="2000" b="1" i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Чтоб за каждого сердце  болело!</a:t>
            </a:r>
            <a:endParaRPr lang="ru-RU" sz="20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068960"/>
            <a:ext cx="4896544" cy="3351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87824" y="609600"/>
            <a:ext cx="5470376" cy="371128"/>
          </a:xfrm>
        </p:spPr>
        <p:txBody>
          <a:bodyPr/>
          <a:lstStyle/>
          <a:p>
            <a:endParaRPr lang="ru-RU" altLang="en-US" dirty="0"/>
          </a:p>
        </p:txBody>
      </p:sp>
      <p:pic>
        <p:nvPicPr>
          <p:cNvPr id="38918" name="Picture 7" descr="509993-016-017-ser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8313" y="3644900"/>
            <a:ext cx="20701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Text Box 4"/>
          <p:cNvSpPr txBox="1">
            <a:spLocks noChangeArrowheads="1"/>
          </p:cNvSpPr>
          <p:nvPr/>
        </p:nvSpPr>
        <p:spPr bwMode="auto">
          <a:xfrm>
            <a:off x="3347863" y="404664"/>
            <a:ext cx="5256585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660033"/>
                </a:solidFill>
              </a:rPr>
              <a:t>Участие в конкурсах</a:t>
            </a:r>
          </a:p>
        </p:txBody>
      </p:sp>
      <p:pic>
        <p:nvPicPr>
          <p:cNvPr id="2" name="Замещающее содержимое 1" descr="81387c63-980f-4493-a312-076a9ddfbbdc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3212976"/>
            <a:ext cx="2664296" cy="3456384"/>
          </a:xfrm>
          <a:prstGeom prst="rect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4" name="Замещающее содержимое 3" descr="dd583485-7ec0-4d52-af09-a0d3ec1035cd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868144" y="1052736"/>
            <a:ext cx="3086100" cy="4114800"/>
          </a:xfrm>
          <a:prstGeom prst="rect">
            <a:avLst/>
          </a:prstGeom>
          <a:ln w="76200">
            <a:solidFill>
              <a:srgbClr val="FF3300"/>
            </a:solidFill>
          </a:ln>
        </p:spPr>
      </p:pic>
      <p:pic>
        <p:nvPicPr>
          <p:cNvPr id="6" name="Изображение 5" descr="795a1d2a-9e80-4ea2-aa0b-cdad6663806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276872"/>
            <a:ext cx="2736304" cy="424847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Изображение 6" descr="98a8dbf1-bc41-479a-b70b-ccc1a96baf7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0"/>
            <a:ext cx="2664296" cy="302361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Замещающее содержимое 11" descr="e670426e-b8ba-4cdc-ac11-49a51907c7b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60649"/>
            <a:ext cx="2376264" cy="280831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096"/>
          </a:xfrm>
        </p:spPr>
        <p:txBody>
          <a:bodyPr/>
          <a:lstStyle/>
          <a:p>
            <a:endParaRPr lang="ru-RU" alt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5171" y="2860186"/>
            <a:ext cx="2462213" cy="762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Награды</a:t>
            </a:r>
          </a:p>
        </p:txBody>
      </p:sp>
      <p:pic>
        <p:nvPicPr>
          <p:cNvPr id="13" name="Замещающее содержимое 12" descr="26ad887e-ea8c-46e1-b505-25f90a55e7f8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4860032" y="3645024"/>
            <a:ext cx="3805282" cy="2952328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" name="Изображение 9" descr="b410e69b-88a6-4b5b-a13e-cca4e13d49a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23530" y="620686"/>
            <a:ext cx="3096340" cy="223224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6" name="Изображение 8" descr="9781fb48-f0b3-48eb-8d44-b0c13310a19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3645024"/>
            <a:ext cx="2448272" cy="302433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7" name="Изображение 7" descr="e85b3398-d918-4120-bd0c-3e6db7ffe74d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260648"/>
            <a:ext cx="2232248" cy="3168352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1510615" y="181271"/>
            <a:ext cx="6375516" cy="149046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000099"/>
                </a:solidFill>
              </a:rPr>
              <a:t>Образовательный процесс осуществляю</a:t>
            </a:r>
          </a:p>
          <a:p>
            <a:pPr algn="ctr">
              <a:defRPr/>
            </a:pPr>
            <a:r>
              <a:rPr lang="ru-RU" b="1" i="1" dirty="0">
                <a:solidFill>
                  <a:srgbClr val="000099"/>
                </a:solidFill>
              </a:rPr>
              <a:t> по следующим направлениям: 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366963" y="1484313"/>
            <a:ext cx="188912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443663" y="1484313"/>
            <a:ext cx="144462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323850" y="4038600"/>
            <a:ext cx="3582988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Познавательное</a:t>
            </a:r>
          </a:p>
        </p:txBody>
      </p:sp>
      <p:sp>
        <p:nvSpPr>
          <p:cNvPr id="25" name="Овал 24"/>
          <p:cNvSpPr/>
          <p:nvPr/>
        </p:nvSpPr>
        <p:spPr>
          <a:xfrm>
            <a:off x="5254625" y="3990975"/>
            <a:ext cx="3582988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Физическое</a:t>
            </a:r>
          </a:p>
        </p:txBody>
      </p:sp>
      <p:sp>
        <p:nvSpPr>
          <p:cNvPr id="26" name="Овал 25"/>
          <p:cNvSpPr/>
          <p:nvPr/>
        </p:nvSpPr>
        <p:spPr>
          <a:xfrm>
            <a:off x="3654425" y="5589588"/>
            <a:ext cx="2087563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000099"/>
                </a:solidFill>
              </a:rPr>
              <a:t>Речевое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2771775" y="1700213"/>
            <a:ext cx="1135063" cy="2338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323529" y="1955006"/>
            <a:ext cx="4086812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Социально-коммуникативное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5254625" y="1671638"/>
            <a:ext cx="1046163" cy="2366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4937125" y="1916113"/>
            <a:ext cx="4086225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99"/>
                </a:solidFill>
              </a:rPr>
              <a:t>Художественно-эстетическое</a:t>
            </a:r>
          </a:p>
        </p:txBody>
      </p:sp>
      <p:cxnSp>
        <p:nvCxnSpPr>
          <p:cNvPr id="39" name="Прямая со стрелкой 38"/>
          <p:cNvCxnSpPr>
            <a:stCxn id="10" idx="4"/>
            <a:endCxn id="26" idx="0"/>
          </p:cNvCxnSpPr>
          <p:nvPr/>
        </p:nvCxnSpPr>
        <p:spPr>
          <a:xfrm>
            <a:off x="4699000" y="1671638"/>
            <a:ext cx="0" cy="3917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4850883"/>
            <a:ext cx="2520280" cy="1987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Рисунок 15" descr="C:\Users\директор\Desktop\б\123\DSC_01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51520" y="4869160"/>
            <a:ext cx="2736304" cy="1988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085184"/>
            <a:ext cx="2304256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708920"/>
            <a:ext cx="1995302" cy="126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олубой с кадратиками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голубой с кадратиками</Template>
  <TotalTime>113</TotalTime>
  <Words>446</Words>
  <Application>Microsoft Office PowerPoint</Application>
  <PresentationFormat>Экран (4:3)</PresentationFormat>
  <Paragraphs>152</Paragraphs>
  <Slides>27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голубой с кадратиками</vt:lpstr>
      <vt:lpstr>Слайд 1</vt:lpstr>
      <vt:lpstr>Слайд 2</vt:lpstr>
      <vt:lpstr>Слайд 3</vt:lpstr>
      <vt:lpstr>     Профессиональная переподготовка. 1.Учреждение дополнительного профессионального образования « Махачкалинский центр повышения квалификации»,2017 год  « Физическая Культура». 2.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Лёха</dc:creator>
  <cp:lastModifiedBy>директор</cp:lastModifiedBy>
  <cp:revision>58</cp:revision>
  <dcterms:created xsi:type="dcterms:W3CDTF">2015-12-09T00:50:00Z</dcterms:created>
  <dcterms:modified xsi:type="dcterms:W3CDTF">2023-03-08T17:47:44Z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5AC15C04B6314395B63967F1B1C96AD2</vt:lpwstr>
  </property>
  <property fmtid="{D5CDD505-2E9C-101B-9397-08002B2CF9AE}" pid="3" name="KSOProductBuildVer">
    <vt:lpwstr>1049-11.2.0.11486</vt:lpwstr>
  </property>
</Properties>
</file>